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2" r:id="rId2"/>
    <p:sldId id="264" r:id="rId3"/>
    <p:sldId id="266" r:id="rId4"/>
    <p:sldId id="259" r:id="rId5"/>
    <p:sldId id="263" r:id="rId6"/>
    <p:sldId id="265" r:id="rId7"/>
    <p:sldId id="261" r:id="rId8"/>
    <p:sldId id="257"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0" d="100"/>
          <a:sy n="60" d="100"/>
        </p:scale>
        <p:origin x="102"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C1CC54-525F-4A21-B4A6-CF91FEF011B4}" type="datetimeFigureOut">
              <a:rPr lang="fr-FR" smtClean="0"/>
              <a:t>10/05/2022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883426-6003-4D34-9393-17AB838287F5}" type="slidenum">
              <a:rPr lang="fr-FR" smtClean="0"/>
              <a:t>‹#›</a:t>
            </a:fld>
            <a:endParaRPr lang="fr-FR"/>
          </a:p>
        </p:txBody>
      </p:sp>
    </p:spTree>
    <p:extLst>
      <p:ext uri="{BB962C8B-B14F-4D97-AF65-F5344CB8AC3E}">
        <p14:creationId xmlns:p14="http://schemas.microsoft.com/office/powerpoint/2010/main" val="1194259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5BA26F-5EFA-2198-0A6A-2ABB271EB6D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3550C6A-59BF-7C5E-DAF6-4387909090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F95A03E-CC4E-665B-299F-E4F06E5F2845}"/>
              </a:ext>
            </a:extLst>
          </p:cNvPr>
          <p:cNvSpPr>
            <a:spLocks noGrp="1"/>
          </p:cNvSpPr>
          <p:nvPr>
            <p:ph type="dt" sz="half" idx="10"/>
          </p:nvPr>
        </p:nvSpPr>
        <p:spPr/>
        <p:txBody>
          <a:bodyPr/>
          <a:lstStyle/>
          <a:p>
            <a:r>
              <a:rPr lang="fr-FR"/>
              <a:t>02/05/2022</a:t>
            </a:r>
          </a:p>
        </p:txBody>
      </p:sp>
      <p:sp>
        <p:nvSpPr>
          <p:cNvPr id="5" name="Espace réservé du pied de page 4">
            <a:extLst>
              <a:ext uri="{FF2B5EF4-FFF2-40B4-BE49-F238E27FC236}">
                <a16:creationId xmlns:a16="http://schemas.microsoft.com/office/drawing/2014/main" id="{5810F266-4CB9-1414-553B-5F33A3E56CE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0617856-2BA3-C4E0-AF69-3D2164547C52}"/>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3960404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63EC0C-4E04-DBEB-D3AA-31B9864963D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9FD5CD8-00FA-91B3-0B82-58882C7DDA0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C8C59A-40D8-CF7B-6603-BB36A6E12A93}"/>
              </a:ext>
            </a:extLst>
          </p:cNvPr>
          <p:cNvSpPr>
            <a:spLocks noGrp="1"/>
          </p:cNvSpPr>
          <p:nvPr>
            <p:ph type="dt" sz="half" idx="10"/>
          </p:nvPr>
        </p:nvSpPr>
        <p:spPr/>
        <p:txBody>
          <a:bodyPr/>
          <a:lstStyle/>
          <a:p>
            <a:r>
              <a:rPr lang="fr-FR"/>
              <a:t>02/05/2022</a:t>
            </a:r>
          </a:p>
        </p:txBody>
      </p:sp>
      <p:sp>
        <p:nvSpPr>
          <p:cNvPr id="5" name="Espace réservé du pied de page 4">
            <a:extLst>
              <a:ext uri="{FF2B5EF4-FFF2-40B4-BE49-F238E27FC236}">
                <a16:creationId xmlns:a16="http://schemas.microsoft.com/office/drawing/2014/main" id="{AC672262-E26B-6AB1-3459-7697CADE9D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789B85E-4113-1FC1-E091-A36BF2780921}"/>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3595821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442BE6C-37F3-533E-9BF4-A5587B0204A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7BE2214-4438-4F97-7028-92A6F0D267D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51213E-08AC-E3B0-19E9-069B565CB4D5}"/>
              </a:ext>
            </a:extLst>
          </p:cNvPr>
          <p:cNvSpPr>
            <a:spLocks noGrp="1"/>
          </p:cNvSpPr>
          <p:nvPr>
            <p:ph type="dt" sz="half" idx="10"/>
          </p:nvPr>
        </p:nvSpPr>
        <p:spPr/>
        <p:txBody>
          <a:bodyPr/>
          <a:lstStyle/>
          <a:p>
            <a:r>
              <a:rPr lang="fr-FR"/>
              <a:t>02/05/2022</a:t>
            </a:r>
          </a:p>
        </p:txBody>
      </p:sp>
      <p:sp>
        <p:nvSpPr>
          <p:cNvPr id="5" name="Espace réservé du pied de page 4">
            <a:extLst>
              <a:ext uri="{FF2B5EF4-FFF2-40B4-BE49-F238E27FC236}">
                <a16:creationId xmlns:a16="http://schemas.microsoft.com/office/drawing/2014/main" id="{98BFE3AC-04B3-0061-8E42-FE07C164B77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F400255-DBAB-5968-9B29-6B1449B7B1BB}"/>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1233464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BDA733-EAA5-FD7E-71E7-8D86673E965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7B93C4D-AD4D-A535-AFD0-31C65C3B44E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E837C7A-BE04-5CF2-8113-747767CA5060}"/>
              </a:ext>
            </a:extLst>
          </p:cNvPr>
          <p:cNvSpPr>
            <a:spLocks noGrp="1"/>
          </p:cNvSpPr>
          <p:nvPr>
            <p:ph type="dt" sz="half" idx="10"/>
          </p:nvPr>
        </p:nvSpPr>
        <p:spPr/>
        <p:txBody>
          <a:bodyPr/>
          <a:lstStyle/>
          <a:p>
            <a:r>
              <a:rPr lang="fr-FR"/>
              <a:t>02/05/2022</a:t>
            </a:r>
          </a:p>
        </p:txBody>
      </p:sp>
      <p:sp>
        <p:nvSpPr>
          <p:cNvPr id="5" name="Espace réservé du pied de page 4">
            <a:extLst>
              <a:ext uri="{FF2B5EF4-FFF2-40B4-BE49-F238E27FC236}">
                <a16:creationId xmlns:a16="http://schemas.microsoft.com/office/drawing/2014/main" id="{61E37297-6CDE-8EBC-F329-1505451063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51A04C-76C4-2C8F-74F6-5775B6789904}"/>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3362110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7FB4D7-E617-70EF-4D9A-AEE26E9CBA5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BB152EE-5542-5ADD-1634-1A0FDB3E41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0678B74-1C9C-7C6D-EEA7-9AC06A7267D7}"/>
              </a:ext>
            </a:extLst>
          </p:cNvPr>
          <p:cNvSpPr>
            <a:spLocks noGrp="1"/>
          </p:cNvSpPr>
          <p:nvPr>
            <p:ph type="dt" sz="half" idx="10"/>
          </p:nvPr>
        </p:nvSpPr>
        <p:spPr/>
        <p:txBody>
          <a:bodyPr/>
          <a:lstStyle/>
          <a:p>
            <a:r>
              <a:rPr lang="fr-FR"/>
              <a:t>02/05/2022</a:t>
            </a:r>
          </a:p>
        </p:txBody>
      </p:sp>
      <p:sp>
        <p:nvSpPr>
          <p:cNvPr id="5" name="Espace réservé du pied de page 4">
            <a:extLst>
              <a:ext uri="{FF2B5EF4-FFF2-40B4-BE49-F238E27FC236}">
                <a16:creationId xmlns:a16="http://schemas.microsoft.com/office/drawing/2014/main" id="{B0D566F8-CD04-DAB7-B12B-40CF3F2FDA0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0DD260B-ED74-9D4E-D165-7CF04AFB40DC}"/>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2195210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06DFAB-B401-E650-7DF4-0BA595A4FD1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AD78038-674F-7421-F25C-D60EA049B82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DF4D805-23E7-6C84-5F16-DCF19FCED15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D27F3DF-EC99-5CC9-0D8D-2549B12D1DBC}"/>
              </a:ext>
            </a:extLst>
          </p:cNvPr>
          <p:cNvSpPr>
            <a:spLocks noGrp="1"/>
          </p:cNvSpPr>
          <p:nvPr>
            <p:ph type="dt" sz="half" idx="10"/>
          </p:nvPr>
        </p:nvSpPr>
        <p:spPr/>
        <p:txBody>
          <a:bodyPr/>
          <a:lstStyle/>
          <a:p>
            <a:r>
              <a:rPr lang="fr-FR"/>
              <a:t>02/05/2022</a:t>
            </a:r>
          </a:p>
        </p:txBody>
      </p:sp>
      <p:sp>
        <p:nvSpPr>
          <p:cNvPr id="6" name="Espace réservé du pied de page 5">
            <a:extLst>
              <a:ext uri="{FF2B5EF4-FFF2-40B4-BE49-F238E27FC236}">
                <a16:creationId xmlns:a16="http://schemas.microsoft.com/office/drawing/2014/main" id="{5CB2AADF-FCA2-0BC7-689A-11B8FB9D9A4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E9E6D16-0A64-D4AC-F297-183780C0A83E}"/>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717408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D0E61F-EE34-D88A-D411-A8D1111E251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B3218B9-7F1C-8D96-4010-F755592D7A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25BE9E2-DF7F-DE40-7313-BBBBC78FC5F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958B14C-ECBF-D747-993B-4C7AC60698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D86A9C-67F0-D8EE-C75B-B823EF22563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EFEBE58-D227-F6BC-6C6C-BCFC62C95B5C}"/>
              </a:ext>
            </a:extLst>
          </p:cNvPr>
          <p:cNvSpPr>
            <a:spLocks noGrp="1"/>
          </p:cNvSpPr>
          <p:nvPr>
            <p:ph type="dt" sz="half" idx="10"/>
          </p:nvPr>
        </p:nvSpPr>
        <p:spPr/>
        <p:txBody>
          <a:bodyPr/>
          <a:lstStyle/>
          <a:p>
            <a:r>
              <a:rPr lang="fr-FR"/>
              <a:t>02/05/2022</a:t>
            </a:r>
          </a:p>
        </p:txBody>
      </p:sp>
      <p:sp>
        <p:nvSpPr>
          <p:cNvPr id="8" name="Espace réservé du pied de page 7">
            <a:extLst>
              <a:ext uri="{FF2B5EF4-FFF2-40B4-BE49-F238E27FC236}">
                <a16:creationId xmlns:a16="http://schemas.microsoft.com/office/drawing/2014/main" id="{9C52D2EB-7687-6805-9AFC-E2DC999EEE6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B61D3EF-AB90-2A16-7D0F-9FD6BDE40C41}"/>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1463606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C85D27-F2A9-FBD3-4B4F-B8FF6A9C90F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55CC5EE-00E8-EF35-57F1-4BEE1C9AA94E}"/>
              </a:ext>
            </a:extLst>
          </p:cNvPr>
          <p:cNvSpPr>
            <a:spLocks noGrp="1"/>
          </p:cNvSpPr>
          <p:nvPr>
            <p:ph type="dt" sz="half" idx="10"/>
          </p:nvPr>
        </p:nvSpPr>
        <p:spPr/>
        <p:txBody>
          <a:bodyPr/>
          <a:lstStyle/>
          <a:p>
            <a:r>
              <a:rPr lang="fr-FR"/>
              <a:t>02/05/2022</a:t>
            </a:r>
          </a:p>
        </p:txBody>
      </p:sp>
      <p:sp>
        <p:nvSpPr>
          <p:cNvPr id="4" name="Espace réservé du pied de page 3">
            <a:extLst>
              <a:ext uri="{FF2B5EF4-FFF2-40B4-BE49-F238E27FC236}">
                <a16:creationId xmlns:a16="http://schemas.microsoft.com/office/drawing/2014/main" id="{B190C538-7D7B-062C-B778-AB0BAAB9602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B7338F8-F45A-1C82-07A5-AF964DCB5D55}"/>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222462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1D693AD-CA62-CA40-C2E4-F71B46BCA7D3}"/>
              </a:ext>
            </a:extLst>
          </p:cNvPr>
          <p:cNvSpPr>
            <a:spLocks noGrp="1"/>
          </p:cNvSpPr>
          <p:nvPr>
            <p:ph type="dt" sz="half" idx="10"/>
          </p:nvPr>
        </p:nvSpPr>
        <p:spPr/>
        <p:txBody>
          <a:bodyPr/>
          <a:lstStyle/>
          <a:p>
            <a:r>
              <a:rPr lang="fr-FR"/>
              <a:t>02/05/2022</a:t>
            </a:r>
          </a:p>
        </p:txBody>
      </p:sp>
      <p:sp>
        <p:nvSpPr>
          <p:cNvPr id="3" name="Espace réservé du pied de page 2">
            <a:extLst>
              <a:ext uri="{FF2B5EF4-FFF2-40B4-BE49-F238E27FC236}">
                <a16:creationId xmlns:a16="http://schemas.microsoft.com/office/drawing/2014/main" id="{8FD04E1A-D8AD-2CA0-0E82-0EA8202A9AB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8B8FD07-6980-F37D-DB0A-11AE95255C6E}"/>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2562791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FECE13-1AC6-3932-7C2B-C9BF84261D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84E41B0-CD0E-C6E5-12B2-859B3DE62F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60EB907-6A38-D353-53A7-854B6C128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23E042-C46F-E8B4-2819-7E3D95BB3808}"/>
              </a:ext>
            </a:extLst>
          </p:cNvPr>
          <p:cNvSpPr>
            <a:spLocks noGrp="1"/>
          </p:cNvSpPr>
          <p:nvPr>
            <p:ph type="dt" sz="half" idx="10"/>
          </p:nvPr>
        </p:nvSpPr>
        <p:spPr/>
        <p:txBody>
          <a:bodyPr/>
          <a:lstStyle/>
          <a:p>
            <a:r>
              <a:rPr lang="fr-FR"/>
              <a:t>02/05/2022</a:t>
            </a:r>
          </a:p>
        </p:txBody>
      </p:sp>
      <p:sp>
        <p:nvSpPr>
          <p:cNvPr id="6" name="Espace réservé du pied de page 5">
            <a:extLst>
              <a:ext uri="{FF2B5EF4-FFF2-40B4-BE49-F238E27FC236}">
                <a16:creationId xmlns:a16="http://schemas.microsoft.com/office/drawing/2014/main" id="{0BAFD764-F60A-C569-C4A7-AFF9CDDF63D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65DB8A1-132D-B643-387D-1D127413BE8A}"/>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1549371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3F28B-1400-FE28-4024-CFF0286C41C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CAF7FB3-0C62-9B19-094C-EBD31EE7E6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A8209E9-B5BB-B9D8-F42C-0A15F70C7E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010F2FB-083D-53F2-CA22-AD852A5E1322}"/>
              </a:ext>
            </a:extLst>
          </p:cNvPr>
          <p:cNvSpPr>
            <a:spLocks noGrp="1"/>
          </p:cNvSpPr>
          <p:nvPr>
            <p:ph type="dt" sz="half" idx="10"/>
          </p:nvPr>
        </p:nvSpPr>
        <p:spPr/>
        <p:txBody>
          <a:bodyPr/>
          <a:lstStyle/>
          <a:p>
            <a:r>
              <a:rPr lang="fr-FR"/>
              <a:t>02/05/2022</a:t>
            </a:r>
          </a:p>
        </p:txBody>
      </p:sp>
      <p:sp>
        <p:nvSpPr>
          <p:cNvPr id="6" name="Espace réservé du pied de page 5">
            <a:extLst>
              <a:ext uri="{FF2B5EF4-FFF2-40B4-BE49-F238E27FC236}">
                <a16:creationId xmlns:a16="http://schemas.microsoft.com/office/drawing/2014/main" id="{0BAB88AC-D271-37A0-7A4A-8AA4D054A3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A8757A7-CD3C-4661-4C63-1BEEC78678FB}"/>
              </a:ext>
            </a:extLst>
          </p:cNvPr>
          <p:cNvSpPr>
            <a:spLocks noGrp="1"/>
          </p:cNvSpPr>
          <p:nvPr>
            <p:ph type="sldNum" sz="quarter" idx="12"/>
          </p:nvPr>
        </p:nvSpPr>
        <p:spPr/>
        <p:txBody>
          <a:bodyPr/>
          <a:lstStyle/>
          <a:p>
            <a:fld id="{B7727A56-0894-45C3-8216-0B81D01E6BD0}" type="slidenum">
              <a:rPr lang="fr-FR" smtClean="0"/>
              <a:t>‹#›</a:t>
            </a:fld>
            <a:endParaRPr lang="fr-FR"/>
          </a:p>
        </p:txBody>
      </p:sp>
    </p:spTree>
    <p:extLst>
      <p:ext uri="{BB962C8B-B14F-4D97-AF65-F5344CB8AC3E}">
        <p14:creationId xmlns:p14="http://schemas.microsoft.com/office/powerpoint/2010/main" val="2967873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19760BA-47A1-6AB5-66CE-CCAD360807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333AFAC-20ED-74C2-28FF-39CED04598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46C0679-7322-B6A4-1114-F7496F10FC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02/05/2022</a:t>
            </a:r>
          </a:p>
        </p:txBody>
      </p:sp>
      <p:sp>
        <p:nvSpPr>
          <p:cNvPr id="5" name="Espace réservé du pied de page 4">
            <a:extLst>
              <a:ext uri="{FF2B5EF4-FFF2-40B4-BE49-F238E27FC236}">
                <a16:creationId xmlns:a16="http://schemas.microsoft.com/office/drawing/2014/main" id="{DE205B8A-0B5F-2D4E-DD56-CD66128E8C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61C1D96-05EC-7D3F-766C-976E16B2CA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727A56-0894-45C3-8216-0B81D01E6BD0}" type="slidenum">
              <a:rPr lang="fr-FR" smtClean="0"/>
              <a:t>‹#›</a:t>
            </a:fld>
            <a:endParaRPr lang="fr-FR"/>
          </a:p>
        </p:txBody>
      </p:sp>
    </p:spTree>
    <p:extLst>
      <p:ext uri="{BB962C8B-B14F-4D97-AF65-F5344CB8AC3E}">
        <p14:creationId xmlns:p14="http://schemas.microsoft.com/office/powerpoint/2010/main" val="499405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ous-titre 2">
            <a:extLst>
              <a:ext uri="{FF2B5EF4-FFF2-40B4-BE49-F238E27FC236}">
                <a16:creationId xmlns:a16="http://schemas.microsoft.com/office/drawing/2014/main" id="{78B17E6F-289C-A16B-B9F4-53541AE7EC82}"/>
              </a:ext>
            </a:extLst>
          </p:cNvPr>
          <p:cNvSpPr>
            <a:spLocks noGrp="1"/>
          </p:cNvSpPr>
          <p:nvPr>
            <p:ph type="subTitle" idx="1"/>
          </p:nvPr>
        </p:nvSpPr>
        <p:spPr>
          <a:xfrm>
            <a:off x="4439633" y="4518923"/>
            <a:ext cx="3312734" cy="1141851"/>
          </a:xfrm>
          <a:noFill/>
        </p:spPr>
        <p:txBody>
          <a:bodyPr>
            <a:normAutofit/>
          </a:bodyPr>
          <a:lstStyle/>
          <a:p>
            <a:r>
              <a:rPr lang="fr-FR" sz="2000" dirty="0">
                <a:solidFill>
                  <a:srgbClr val="080808"/>
                </a:solidFill>
              </a:rPr>
              <a:t>FMCC - Florian Boularan</a:t>
            </a:r>
          </a:p>
        </p:txBody>
      </p:sp>
      <p:sp>
        <p:nvSpPr>
          <p:cNvPr id="2" name="Titre 1">
            <a:extLst>
              <a:ext uri="{FF2B5EF4-FFF2-40B4-BE49-F238E27FC236}">
                <a16:creationId xmlns:a16="http://schemas.microsoft.com/office/drawing/2014/main" id="{351C40F2-3278-8085-189D-3AABF597FDF0}"/>
              </a:ext>
            </a:extLst>
          </p:cNvPr>
          <p:cNvSpPr>
            <a:spLocks noGrp="1"/>
          </p:cNvSpPr>
          <p:nvPr>
            <p:ph type="ctrTitle"/>
          </p:nvPr>
        </p:nvSpPr>
        <p:spPr>
          <a:xfrm>
            <a:off x="3204642" y="2353641"/>
            <a:ext cx="5782716" cy="2150719"/>
          </a:xfrm>
          <a:noFill/>
        </p:spPr>
        <p:txBody>
          <a:bodyPr anchor="ctr">
            <a:normAutofit/>
          </a:bodyPr>
          <a:lstStyle/>
          <a:p>
            <a:r>
              <a:rPr lang="fr-FR" sz="4800" b="1" dirty="0">
                <a:solidFill>
                  <a:srgbClr val="080808"/>
                </a:solidFill>
              </a:rPr>
              <a:t>New SIT 185 Message Format </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86894" y="4887820"/>
            <a:ext cx="1623376" cy="1672832"/>
          </a:xfrm>
          <a:prstGeom prst="rect">
            <a:avLst/>
          </a:prstGeom>
        </p:spPr>
      </p:pic>
    </p:spTree>
    <p:extLst>
      <p:ext uri="{BB962C8B-B14F-4D97-AF65-F5344CB8AC3E}">
        <p14:creationId xmlns:p14="http://schemas.microsoft.com/office/powerpoint/2010/main" val="1878939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FCEC1-71E1-B88B-BF15-EDFE3F483710}"/>
              </a:ext>
            </a:extLst>
          </p:cNvPr>
          <p:cNvSpPr>
            <a:spLocks noGrp="1"/>
          </p:cNvSpPr>
          <p:nvPr>
            <p:ph type="ctrTitle"/>
          </p:nvPr>
        </p:nvSpPr>
        <p:spPr>
          <a:xfrm>
            <a:off x="1524000" y="716416"/>
            <a:ext cx="9144000" cy="5689600"/>
          </a:xfrm>
        </p:spPr>
        <p:txBody>
          <a:bodyPr>
            <a:noAutofit/>
          </a:bodyPr>
          <a:lstStyle/>
          <a:p>
            <a:pPr algn="l"/>
            <a:r>
              <a:rPr lang="fr-FR" sz="1000" dirty="0"/>
              <a:t>1. DISTRESS COSPAS-SARSAT POSITION CONFIRMED UPDATE ALERT</a:t>
            </a:r>
            <a:br>
              <a:rPr lang="fr-FR" sz="1000" dirty="0"/>
            </a:br>
            <a:r>
              <a:rPr lang="fr-FR" sz="1000" dirty="0"/>
              <a:t>2. MSG NO 28478 FMCC REF NO 281003</a:t>
            </a:r>
            <a:br>
              <a:rPr lang="fr-FR" sz="1000" dirty="0"/>
            </a:br>
            <a:r>
              <a:rPr lang="fr-FR" sz="1000" dirty="0"/>
              <a:t>3. DETECTED AT 01 MAY 22 001751 UTC BY MEOSAR</a:t>
            </a:r>
            <a:br>
              <a:rPr lang="fr-FR" sz="1000" dirty="0"/>
            </a:br>
            <a:r>
              <a:rPr lang="fr-FR" sz="1000" dirty="0"/>
              <a:t>4. DETECTION FREQUENCY 406.0314 MHZ</a:t>
            </a:r>
            <a:br>
              <a:rPr lang="fr-FR" sz="1000" dirty="0"/>
            </a:br>
            <a:r>
              <a:rPr lang="fr-FR" sz="1000" dirty="0"/>
              <a:t>5. COUNTRY OF BEACON REGISTRATION 227/FRANCE</a:t>
            </a:r>
            <a:br>
              <a:rPr lang="fr-FR" sz="1000" dirty="0"/>
            </a:br>
            <a:r>
              <a:rPr lang="fr-FR" sz="1000" dirty="0"/>
              <a:t>6. USER CLASS FGB -</a:t>
            </a:r>
            <a:br>
              <a:rPr lang="fr-FR" sz="1000" dirty="0"/>
            </a:br>
            <a:r>
              <a:rPr lang="fr-FR" sz="1000" dirty="0"/>
              <a:t> STANDARD LOCATION - PLB</a:t>
            </a:r>
            <a:br>
              <a:rPr lang="fr-FR" sz="1000" dirty="0"/>
            </a:br>
            <a:r>
              <a:rPr lang="fr-FR" sz="1000" dirty="0"/>
              <a:t> SERIAL NO: 4108</a:t>
            </a:r>
            <a:br>
              <a:rPr lang="fr-FR" sz="1000" dirty="0"/>
            </a:br>
            <a:r>
              <a:rPr lang="fr-FR" sz="1000" dirty="0"/>
              <a:t> IDENTIFICATION 335/4108</a:t>
            </a:r>
            <a:br>
              <a:rPr lang="fr-FR" sz="1000" dirty="0"/>
            </a:br>
            <a:r>
              <a:rPr lang="fr-FR" sz="1000" dirty="0"/>
              <a:t>7. EMERGENCY CODE NIL</a:t>
            </a:r>
            <a:br>
              <a:rPr lang="fr-FR" sz="1000" dirty="0"/>
            </a:br>
            <a:r>
              <a:rPr lang="fr-FR" sz="1000" dirty="0"/>
              <a:t>8. POSITIONS</a:t>
            </a:r>
            <a:br>
              <a:rPr lang="fr-FR" sz="1000" dirty="0"/>
            </a:br>
            <a:r>
              <a:rPr lang="fr-FR" sz="1000" dirty="0"/>
              <a:t> CONFIRMED - 47 02.4N 002 53.7W</a:t>
            </a:r>
            <a:br>
              <a:rPr lang="fr-FR" sz="1000" dirty="0"/>
            </a:br>
            <a:r>
              <a:rPr lang="fr-FR" sz="1000" dirty="0"/>
              <a:t> DOPPLER A - NIL</a:t>
            </a:r>
            <a:br>
              <a:rPr lang="fr-FR" sz="1000" dirty="0"/>
            </a:br>
            <a:r>
              <a:rPr lang="fr-FR" sz="1000" dirty="0"/>
              <a:t> DOPPLER B - NIL</a:t>
            </a:r>
            <a:br>
              <a:rPr lang="fr-FR" sz="1000" dirty="0"/>
            </a:br>
            <a:r>
              <a:rPr lang="fr-FR" sz="1000" dirty="0"/>
              <a:t> DOA – 47 02.4N 002 53.7W EXPECTED ACCURACY 2NMS</a:t>
            </a:r>
            <a:br>
              <a:rPr lang="fr-FR" sz="1000" dirty="0"/>
            </a:br>
            <a:r>
              <a:rPr lang="fr-FR" sz="1000" dirty="0"/>
              <a:t> ENCODED - 47 04.60N 002 55.06W</a:t>
            </a:r>
            <a:br>
              <a:rPr lang="fr-FR" sz="1000" dirty="0"/>
            </a:br>
            <a:r>
              <a:rPr lang="fr-FR" sz="1000" dirty="0"/>
              <a:t>GNSS ALTITUDE 00160 METRES</a:t>
            </a:r>
            <a:br>
              <a:rPr lang="fr-FR" sz="1000" dirty="0"/>
            </a:br>
            <a:r>
              <a:rPr lang="fr-FR" sz="1000" dirty="0"/>
              <a:t> UPDATE TIME WITHIN 4 HOURS OF DETECTION TIME</a:t>
            </a:r>
            <a:br>
              <a:rPr lang="fr-FR" sz="1000" dirty="0"/>
            </a:br>
            <a:r>
              <a:rPr lang="fr-FR" sz="1000" dirty="0"/>
              <a:t>9. ENCODED POSITION PROVIDED BY INTERNAL</a:t>
            </a:r>
            <a:br>
              <a:rPr lang="fr-FR" sz="1000" dirty="0"/>
            </a:br>
            <a:r>
              <a:rPr lang="fr-FR" sz="1000" dirty="0"/>
              <a:t>10. NEXT PASS / EXPECTED DATA TIMES</a:t>
            </a:r>
            <a:br>
              <a:rPr lang="fr-FR" sz="1000" dirty="0"/>
            </a:br>
            <a:r>
              <a:rPr lang="fr-FR" sz="1000" dirty="0"/>
              <a:t> CONFIRMED - NIL</a:t>
            </a:r>
            <a:br>
              <a:rPr lang="fr-FR" sz="1000" dirty="0"/>
            </a:br>
            <a:r>
              <a:rPr lang="fr-FR" sz="1000" dirty="0"/>
              <a:t> DOPPLER A - UNKNOWN</a:t>
            </a:r>
            <a:br>
              <a:rPr lang="fr-FR" sz="1000" dirty="0"/>
            </a:br>
            <a:r>
              <a:rPr lang="fr-FR" sz="1000" dirty="0"/>
              <a:t> DOPPLER B - UNKNOWN</a:t>
            </a:r>
            <a:br>
              <a:rPr lang="fr-FR" sz="1000" dirty="0"/>
            </a:br>
            <a:r>
              <a:rPr lang="fr-FR" sz="1000" dirty="0"/>
              <a:t> DOA - UNKNOWN</a:t>
            </a:r>
            <a:br>
              <a:rPr lang="fr-FR" sz="1000" dirty="0"/>
            </a:br>
            <a:r>
              <a:rPr lang="fr-FR" sz="1000" dirty="0"/>
              <a:t> ENCODED - NIL</a:t>
            </a:r>
            <a:br>
              <a:rPr lang="fr-FR" sz="1000" dirty="0"/>
            </a:br>
            <a:r>
              <a:rPr lang="fr-FR" sz="1000" dirty="0"/>
              <a:t>11. HEX ID 1C6EA7A018FFBFF HOMING SIGNAL 121.5 MHZ</a:t>
            </a:r>
            <a:br>
              <a:rPr lang="fr-FR" sz="1000" dirty="0"/>
            </a:br>
            <a:r>
              <a:rPr lang="fr-FR" sz="1000" dirty="0"/>
              <a:t>12. ACTIVATION TYPE NIL</a:t>
            </a:r>
            <a:br>
              <a:rPr lang="fr-FR" sz="1000" dirty="0"/>
            </a:br>
            <a:r>
              <a:rPr lang="fr-FR" sz="1000" dirty="0"/>
              <a:t>13. BEACON NUMBER ON AIRCRAFT OR VESSEL NO. NIL</a:t>
            </a:r>
            <a:br>
              <a:rPr lang="fr-FR" sz="1000" dirty="0"/>
            </a:br>
            <a:r>
              <a:rPr lang="fr-FR" sz="1000" dirty="0"/>
              <a:t>14. OTHER ENCODED INFORMATION</a:t>
            </a:r>
            <a:br>
              <a:rPr lang="fr-FR" sz="1000" dirty="0"/>
            </a:br>
            <a:r>
              <a:rPr lang="fr-FR" sz="1000" dirty="0"/>
              <a:t> ACR ELECTRONICS INC. TAC 335</a:t>
            </a:r>
            <a:br>
              <a:rPr lang="fr-FR" sz="1000" dirty="0"/>
            </a:br>
            <a:r>
              <a:rPr lang="fr-FR" sz="1000" dirty="0"/>
              <a:t> BEACON MODEL - PLB-400 / PLB-425</a:t>
            </a:r>
            <a:br>
              <a:rPr lang="fr-FR" sz="1000" dirty="0"/>
            </a:br>
            <a:r>
              <a:rPr lang="fr-FR" sz="1000" dirty="0"/>
              <a:t> ENCODED POSITION UNCERTAINTY :</a:t>
            </a:r>
            <a:br>
              <a:rPr lang="fr-FR" sz="1000" dirty="0"/>
            </a:br>
            <a:r>
              <a:rPr lang="fr-FR" sz="1000" dirty="0"/>
              <a:t> PLUS-MINUS 2 SECONDS OF LATITUDE AND LONGITUDE</a:t>
            </a:r>
            <a:br>
              <a:rPr lang="fr-FR" sz="1000" dirty="0"/>
            </a:br>
            <a:r>
              <a:rPr lang="fr-FR" sz="1000" dirty="0"/>
              <a:t>15. OPERATIONAL INFORMATION</a:t>
            </a:r>
            <a:br>
              <a:rPr lang="fr-FR" sz="1000" dirty="0"/>
            </a:br>
            <a:r>
              <a:rPr lang="fr-FR" sz="1000" dirty="0"/>
              <a:t> REGISTRATION INFORMATION AT FMCC</a:t>
            </a:r>
            <a:br>
              <a:rPr lang="fr-FR" sz="1000" dirty="0"/>
            </a:br>
            <a:r>
              <a:rPr lang="fr-FR" sz="1000" dirty="0"/>
              <a:t> BEACON REGISTRATION INFO PROVIDED IN A SEPARATE MESSAGE</a:t>
            </a:r>
            <a:br>
              <a:rPr lang="fr-FR" sz="1000" dirty="0"/>
            </a:br>
            <a:r>
              <a:rPr lang="fr-FR" sz="1000" dirty="0"/>
              <a:t> MEOSAR ALERT LAST DETECTED AT 01 MAY 22 001751 UTC</a:t>
            </a:r>
            <a:br>
              <a:rPr lang="fr-FR" sz="1000" dirty="0"/>
            </a:br>
            <a:r>
              <a:rPr lang="fr-FR" sz="1000" dirty="0"/>
              <a:t>16. REMARKS</a:t>
            </a:r>
            <a:br>
              <a:rPr lang="fr-FR" sz="1000" dirty="0"/>
            </a:br>
            <a:r>
              <a:rPr lang="fr-FR" sz="1000" dirty="0"/>
              <a:t> NIL</a:t>
            </a:r>
            <a:br>
              <a:rPr lang="fr-FR" sz="900" dirty="0"/>
            </a:br>
            <a:r>
              <a:rPr lang="fr-FR" sz="900" dirty="0"/>
              <a:t>END OF MESSAGE</a:t>
            </a:r>
            <a:br>
              <a:rPr lang="fr-FR" sz="900" dirty="0"/>
            </a:br>
            <a:endParaRPr lang="fr-FR" sz="900" dirty="0"/>
          </a:p>
        </p:txBody>
      </p:sp>
      <p:sp>
        <p:nvSpPr>
          <p:cNvPr id="8" name="ZoneTexte 7">
            <a:extLst>
              <a:ext uri="{FF2B5EF4-FFF2-40B4-BE49-F238E27FC236}">
                <a16:creationId xmlns:a16="http://schemas.microsoft.com/office/drawing/2014/main" id="{9DEE10BC-D6AC-6CD2-0A44-279B0F1A43DF}"/>
              </a:ext>
            </a:extLst>
          </p:cNvPr>
          <p:cNvSpPr txBox="1"/>
          <p:nvPr/>
        </p:nvSpPr>
        <p:spPr>
          <a:xfrm>
            <a:off x="4936857" y="1513805"/>
            <a:ext cx="3373120" cy="461665"/>
          </a:xfrm>
          <a:prstGeom prst="rect">
            <a:avLst/>
          </a:prstGeom>
          <a:noFill/>
        </p:spPr>
        <p:txBody>
          <a:bodyPr wrap="square" rtlCol="0">
            <a:spAutoFit/>
          </a:bodyPr>
          <a:lstStyle/>
          <a:p>
            <a:r>
              <a:rPr lang="fr-FR" sz="2400" b="1" dirty="0"/>
              <a:t>CONFIRMED POSITION</a:t>
            </a:r>
          </a:p>
        </p:txBody>
      </p:sp>
      <p:sp>
        <p:nvSpPr>
          <p:cNvPr id="9" name="Flèche : gauche 8">
            <a:extLst>
              <a:ext uri="{FF2B5EF4-FFF2-40B4-BE49-F238E27FC236}">
                <a16:creationId xmlns:a16="http://schemas.microsoft.com/office/drawing/2014/main" id="{25DF0C77-8BEC-5837-12C3-5EFBC7BA81B0}"/>
              </a:ext>
            </a:extLst>
          </p:cNvPr>
          <p:cNvSpPr/>
          <p:nvPr/>
        </p:nvSpPr>
        <p:spPr>
          <a:xfrm rot="20432965">
            <a:off x="3419472" y="1899122"/>
            <a:ext cx="1564640" cy="335869"/>
          </a:xfrm>
          <a:prstGeom prst="lef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Signe de multiplication 9">
            <a:extLst>
              <a:ext uri="{FF2B5EF4-FFF2-40B4-BE49-F238E27FC236}">
                <a16:creationId xmlns:a16="http://schemas.microsoft.com/office/drawing/2014/main" id="{0AD88BAC-26A4-90EA-EDCD-BC9236109FB7}"/>
              </a:ext>
            </a:extLst>
          </p:cNvPr>
          <p:cNvSpPr/>
          <p:nvPr/>
        </p:nvSpPr>
        <p:spPr>
          <a:xfrm>
            <a:off x="5385282" y="957224"/>
            <a:ext cx="2006600" cy="1391958"/>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 gauche 10">
            <a:extLst>
              <a:ext uri="{FF2B5EF4-FFF2-40B4-BE49-F238E27FC236}">
                <a16:creationId xmlns:a16="http://schemas.microsoft.com/office/drawing/2014/main" id="{A8668C29-FF82-6CC4-B57B-44BA63754AFA}"/>
              </a:ext>
            </a:extLst>
          </p:cNvPr>
          <p:cNvSpPr/>
          <p:nvPr/>
        </p:nvSpPr>
        <p:spPr>
          <a:xfrm rot="1827594">
            <a:off x="3338699" y="3167527"/>
            <a:ext cx="1803801" cy="321256"/>
          </a:xfrm>
          <a:prstGeom prst="lef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CDAB995C-62DB-4B74-041F-1E868E69D69F}"/>
              </a:ext>
            </a:extLst>
          </p:cNvPr>
          <p:cNvSpPr txBox="1"/>
          <p:nvPr/>
        </p:nvSpPr>
        <p:spPr>
          <a:xfrm>
            <a:off x="4995386" y="3675177"/>
            <a:ext cx="3373120" cy="461665"/>
          </a:xfrm>
          <a:prstGeom prst="rect">
            <a:avLst/>
          </a:prstGeom>
          <a:noFill/>
        </p:spPr>
        <p:txBody>
          <a:bodyPr wrap="square" rtlCol="0">
            <a:spAutoFit/>
          </a:bodyPr>
          <a:lstStyle/>
          <a:p>
            <a:r>
              <a:rPr lang="fr-FR" sz="2400" b="1" dirty="0"/>
              <a:t>ENCODED POSITION</a:t>
            </a:r>
          </a:p>
        </p:txBody>
      </p:sp>
      <p:sp>
        <p:nvSpPr>
          <p:cNvPr id="13" name="Signe de multiplication 12">
            <a:extLst>
              <a:ext uri="{FF2B5EF4-FFF2-40B4-BE49-F238E27FC236}">
                <a16:creationId xmlns:a16="http://schemas.microsoft.com/office/drawing/2014/main" id="{E0ACED90-27AB-D83C-E510-65C12EC5F171}"/>
              </a:ext>
            </a:extLst>
          </p:cNvPr>
          <p:cNvSpPr/>
          <p:nvPr/>
        </p:nvSpPr>
        <p:spPr>
          <a:xfrm>
            <a:off x="5268210" y="3276824"/>
            <a:ext cx="2024308" cy="1309961"/>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FBBD4182-74A9-1B00-1FA4-CCDDD8D36D31}"/>
              </a:ext>
            </a:extLst>
          </p:cNvPr>
          <p:cNvSpPr/>
          <p:nvPr/>
        </p:nvSpPr>
        <p:spPr>
          <a:xfrm>
            <a:off x="7978318" y="1491348"/>
            <a:ext cx="4192174" cy="523220"/>
          </a:xfrm>
          <a:prstGeom prst="rect">
            <a:avLst/>
          </a:prstGeom>
          <a:solidFill>
            <a:schemeClr val="bg1"/>
          </a:solidFill>
          <a:ln>
            <a:solidFill>
              <a:srgbClr val="00B050"/>
            </a:solidFill>
          </a:ln>
        </p:spPr>
        <p:txBody>
          <a:bodyPr wrap="non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MCC REFERENCE POSITION</a:t>
            </a:r>
          </a:p>
        </p:txBody>
      </p:sp>
      <p:sp>
        <p:nvSpPr>
          <p:cNvPr id="15" name="Rectangle 14">
            <a:extLst>
              <a:ext uri="{FF2B5EF4-FFF2-40B4-BE49-F238E27FC236}">
                <a16:creationId xmlns:a16="http://schemas.microsoft.com/office/drawing/2014/main" id="{A8DFCCFE-8E8E-DA26-2287-B0FD5376755E}"/>
              </a:ext>
            </a:extLst>
          </p:cNvPr>
          <p:cNvSpPr/>
          <p:nvPr/>
        </p:nvSpPr>
        <p:spPr>
          <a:xfrm>
            <a:off x="7683404" y="3611293"/>
            <a:ext cx="2525051" cy="523220"/>
          </a:xfrm>
          <a:prstGeom prst="rect">
            <a:avLst/>
          </a:prstGeom>
          <a:solidFill>
            <a:schemeClr val="bg1"/>
          </a:solidFill>
          <a:ln>
            <a:solidFill>
              <a:srgbClr val="00B050"/>
            </a:solidFill>
          </a:ln>
        </p:spPr>
        <p:txBody>
          <a:bodyPr wrap="non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GNSS POSITION</a:t>
            </a:r>
          </a:p>
        </p:txBody>
      </p:sp>
      <p:sp>
        <p:nvSpPr>
          <p:cNvPr id="16" name="Rectangle 15">
            <a:extLst>
              <a:ext uri="{FF2B5EF4-FFF2-40B4-BE49-F238E27FC236}">
                <a16:creationId xmlns:a16="http://schemas.microsoft.com/office/drawing/2014/main" id="{627DA153-2AD8-26A0-7EE9-61658E27B4DC}"/>
              </a:ext>
            </a:extLst>
          </p:cNvPr>
          <p:cNvSpPr/>
          <p:nvPr/>
        </p:nvSpPr>
        <p:spPr>
          <a:xfrm>
            <a:off x="5085564" y="573329"/>
            <a:ext cx="3906903" cy="523220"/>
          </a:xfrm>
          <a:prstGeom prst="rect">
            <a:avLst/>
          </a:prstGeom>
          <a:solidFill>
            <a:schemeClr val="bg1"/>
          </a:solidFill>
          <a:ln>
            <a:solidFill>
              <a:srgbClr val="00B050"/>
            </a:solidFill>
          </a:ln>
        </p:spPr>
        <p:txBody>
          <a:bodyPr wrap="non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POSITION UPDATE ALERT</a:t>
            </a:r>
          </a:p>
        </p:txBody>
      </p:sp>
      <p:sp>
        <p:nvSpPr>
          <p:cNvPr id="17" name="Signe de multiplication 16">
            <a:extLst>
              <a:ext uri="{FF2B5EF4-FFF2-40B4-BE49-F238E27FC236}">
                <a16:creationId xmlns:a16="http://schemas.microsoft.com/office/drawing/2014/main" id="{C911F7B3-089E-D641-B16B-27CB0830AA2C}"/>
              </a:ext>
            </a:extLst>
          </p:cNvPr>
          <p:cNvSpPr/>
          <p:nvPr/>
        </p:nvSpPr>
        <p:spPr>
          <a:xfrm>
            <a:off x="3628372" y="529125"/>
            <a:ext cx="573420" cy="581967"/>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a:extLst>
              <a:ext uri="{FF2B5EF4-FFF2-40B4-BE49-F238E27FC236}">
                <a16:creationId xmlns:a16="http://schemas.microsoft.com/office/drawing/2014/main" id="{80DAF65F-3B3D-284B-A041-9EA953E27F0E}"/>
              </a:ext>
            </a:extLst>
          </p:cNvPr>
          <p:cNvSpPr/>
          <p:nvPr/>
        </p:nvSpPr>
        <p:spPr>
          <a:xfrm>
            <a:off x="5385282" y="4655403"/>
            <a:ext cx="6075198" cy="1323439"/>
          </a:xfrm>
          <a:prstGeom prst="rect">
            <a:avLst/>
          </a:prstGeom>
          <a:solidFill>
            <a:schemeClr val="bg1"/>
          </a:solidFill>
          <a:ln>
            <a:solidFill>
              <a:srgbClr val="00B050"/>
            </a:solidFill>
          </a:ln>
        </p:spPr>
        <p:txBody>
          <a:bodyPr wrap="square" lIns="91440" tIns="45720" rIns="91440" bIns="45720">
            <a:spAutoFit/>
          </a:bodyPr>
          <a:lstStyle/>
          <a:p>
            <a:pPr algn="ctr"/>
            <a:r>
              <a:rPr lang="fr-FR" sz="4000" b="1" cap="none" spc="0" dirty="0">
                <a:ln w="0"/>
                <a:solidFill>
                  <a:srgbClr val="00B050"/>
                </a:solidFill>
                <a:effectLst>
                  <a:outerShdw blurRad="38100" dist="19050" dir="2700000" algn="tl" rotWithShape="0">
                    <a:schemeClr val="dk1">
                      <a:alpha val="40000"/>
                    </a:schemeClr>
                  </a:outerShdw>
                </a:effectLst>
              </a:rPr>
              <a:t>&amp; </a:t>
            </a:r>
            <a:r>
              <a:rPr lang="en-US" sz="4000" b="1" dirty="0">
                <a:ln w="0"/>
                <a:solidFill>
                  <a:srgbClr val="00B050"/>
                </a:solidFill>
                <a:effectLst>
                  <a:outerShdw blurRad="38100" dist="19050" dir="2700000" algn="tl" rotWithShape="0">
                    <a:schemeClr val="dk1">
                      <a:alpha val="40000"/>
                    </a:schemeClr>
                  </a:outerShdw>
                </a:effectLst>
              </a:rPr>
              <a:t>Logical reorganization of the message fields</a:t>
            </a:r>
            <a:endParaRPr lang="fr-FR" sz="4000" b="1" cap="none" spc="0" dirty="0">
              <a:ln w="0"/>
              <a:solidFill>
                <a:srgbClr val="00B050"/>
              </a:solidFill>
              <a:effectLst>
                <a:outerShdw blurRad="38100" dist="19050" dir="2700000" algn="tl" rotWithShape="0">
                  <a:schemeClr val="dk1">
                    <a:alpha val="40000"/>
                  </a:schemeClr>
                </a:outerShdw>
              </a:effectLst>
            </a:endParaRPr>
          </a:p>
        </p:txBody>
      </p:sp>
      <p:sp>
        <p:nvSpPr>
          <p:cNvPr id="19" name="Espace réservé de la date 18">
            <a:extLst>
              <a:ext uri="{FF2B5EF4-FFF2-40B4-BE49-F238E27FC236}">
                <a16:creationId xmlns:a16="http://schemas.microsoft.com/office/drawing/2014/main" id="{37A0A253-FCC5-A9DC-4428-BD5D84294BBF}"/>
              </a:ext>
            </a:extLst>
          </p:cNvPr>
          <p:cNvSpPr>
            <a:spLocks noGrp="1"/>
          </p:cNvSpPr>
          <p:nvPr>
            <p:ph type="dt" sz="half" idx="10"/>
          </p:nvPr>
        </p:nvSpPr>
        <p:spPr/>
        <p:txBody>
          <a:bodyPr/>
          <a:lstStyle/>
          <a:p>
            <a:r>
              <a:rPr lang="fr-FR"/>
              <a:t>02/05/2022</a:t>
            </a:r>
          </a:p>
        </p:txBody>
      </p:sp>
      <p:sp>
        <p:nvSpPr>
          <p:cNvPr id="20" name="Espace réservé du pied de page 19">
            <a:extLst>
              <a:ext uri="{FF2B5EF4-FFF2-40B4-BE49-F238E27FC236}">
                <a16:creationId xmlns:a16="http://schemas.microsoft.com/office/drawing/2014/main" id="{3F3AA8F3-FF16-743F-04F2-79A8EFC332AA}"/>
              </a:ext>
            </a:extLst>
          </p:cNvPr>
          <p:cNvSpPr>
            <a:spLocks noGrp="1"/>
          </p:cNvSpPr>
          <p:nvPr>
            <p:ph type="ftr" sz="quarter" idx="11"/>
          </p:nvPr>
        </p:nvSpPr>
        <p:spPr/>
        <p:txBody>
          <a:bodyPr/>
          <a:lstStyle/>
          <a:p>
            <a:r>
              <a:rPr lang="fr-FR" dirty="0"/>
              <a:t>New SIT 185 Messages</a:t>
            </a:r>
          </a:p>
        </p:txBody>
      </p:sp>
      <p:sp>
        <p:nvSpPr>
          <p:cNvPr id="21" name="Espace réservé du numéro de diapositive 20">
            <a:extLst>
              <a:ext uri="{FF2B5EF4-FFF2-40B4-BE49-F238E27FC236}">
                <a16:creationId xmlns:a16="http://schemas.microsoft.com/office/drawing/2014/main" id="{DA8C5CB9-4878-4DDF-0CE4-06F5CEE8C895}"/>
              </a:ext>
            </a:extLst>
          </p:cNvPr>
          <p:cNvSpPr>
            <a:spLocks noGrp="1"/>
          </p:cNvSpPr>
          <p:nvPr>
            <p:ph type="sldNum" sz="quarter" idx="12"/>
          </p:nvPr>
        </p:nvSpPr>
        <p:spPr/>
        <p:txBody>
          <a:bodyPr/>
          <a:lstStyle/>
          <a:p>
            <a:fld id="{B7727A56-0894-45C3-8216-0B81D01E6BD0}" type="slidenum">
              <a:rPr lang="fr-FR" smtClean="0"/>
              <a:t>2</a:t>
            </a:fld>
            <a:endParaRPr lang="fr-FR" dirty="0"/>
          </a:p>
        </p:txBody>
      </p:sp>
      <p:sp>
        <p:nvSpPr>
          <p:cNvPr id="22" name="ZoneTexte 21">
            <a:extLst>
              <a:ext uri="{FF2B5EF4-FFF2-40B4-BE49-F238E27FC236}">
                <a16:creationId xmlns:a16="http://schemas.microsoft.com/office/drawing/2014/main" id="{F1D44A8D-3EEF-078F-FF8F-D01941A95510}"/>
              </a:ext>
            </a:extLst>
          </p:cNvPr>
          <p:cNvSpPr txBox="1"/>
          <p:nvPr/>
        </p:nvSpPr>
        <p:spPr>
          <a:xfrm>
            <a:off x="2001520" y="-10236"/>
            <a:ext cx="7498080" cy="523220"/>
          </a:xfrm>
          <a:prstGeom prst="rect">
            <a:avLst/>
          </a:prstGeom>
          <a:noFill/>
        </p:spPr>
        <p:txBody>
          <a:bodyPr wrap="square" rtlCol="0">
            <a:spAutoFit/>
          </a:bodyPr>
          <a:lstStyle/>
          <a:p>
            <a:pPr algn="ctr"/>
            <a:r>
              <a:rPr lang="fr-FR" sz="2800" b="1" u="sng" dirty="0" err="1">
                <a:solidFill>
                  <a:srgbClr val="FF0000"/>
                </a:solidFill>
              </a:rPr>
              <a:t>Current</a:t>
            </a:r>
            <a:r>
              <a:rPr lang="fr-FR" sz="2800" b="1" u="sng" dirty="0">
                <a:solidFill>
                  <a:srgbClr val="FF0000"/>
                </a:solidFill>
              </a:rPr>
              <a:t> SIT 185 Message</a:t>
            </a:r>
          </a:p>
        </p:txBody>
      </p:sp>
      <p:sp>
        <p:nvSpPr>
          <p:cNvPr id="23" name="Flèche : gauche 8">
            <a:extLst>
              <a:ext uri="{FF2B5EF4-FFF2-40B4-BE49-F238E27FC236}">
                <a16:creationId xmlns:a16="http://schemas.microsoft.com/office/drawing/2014/main" id="{25DF0C77-8BEC-5837-12C3-5EFBC7BA81B0}"/>
              </a:ext>
            </a:extLst>
          </p:cNvPr>
          <p:cNvSpPr/>
          <p:nvPr/>
        </p:nvSpPr>
        <p:spPr>
          <a:xfrm>
            <a:off x="4571721" y="2563448"/>
            <a:ext cx="1564640" cy="335869"/>
          </a:xfrm>
          <a:prstGeom prst="lef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a:extLst>
              <a:ext uri="{FF2B5EF4-FFF2-40B4-BE49-F238E27FC236}">
                <a16:creationId xmlns:a16="http://schemas.microsoft.com/office/drawing/2014/main" id="{A8DFCCFE-8E8E-DA26-2287-B0FD5376755E}"/>
              </a:ext>
            </a:extLst>
          </p:cNvPr>
          <p:cNvSpPr/>
          <p:nvPr/>
        </p:nvSpPr>
        <p:spPr>
          <a:xfrm>
            <a:off x="8899255" y="2479175"/>
            <a:ext cx="2980111" cy="523220"/>
          </a:xfrm>
          <a:prstGeom prst="rect">
            <a:avLst/>
          </a:prstGeom>
          <a:solidFill>
            <a:schemeClr val="bg1"/>
          </a:solidFill>
          <a:ln>
            <a:solidFill>
              <a:srgbClr val="00B050"/>
            </a:solidFill>
          </a:ln>
        </p:spPr>
        <p:txBody>
          <a:bodyPr wrap="non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ESTIMATED ERROR</a:t>
            </a:r>
          </a:p>
        </p:txBody>
      </p:sp>
      <p:sp>
        <p:nvSpPr>
          <p:cNvPr id="25" name="ZoneTexte 24">
            <a:extLst>
              <a:ext uri="{FF2B5EF4-FFF2-40B4-BE49-F238E27FC236}">
                <a16:creationId xmlns:a16="http://schemas.microsoft.com/office/drawing/2014/main" id="{9DEE10BC-D6AC-6CD2-0A44-279B0F1A43DF}"/>
              </a:ext>
            </a:extLst>
          </p:cNvPr>
          <p:cNvSpPr txBox="1"/>
          <p:nvPr/>
        </p:nvSpPr>
        <p:spPr>
          <a:xfrm>
            <a:off x="6077280" y="2516630"/>
            <a:ext cx="3373120" cy="461665"/>
          </a:xfrm>
          <a:prstGeom prst="rect">
            <a:avLst/>
          </a:prstGeom>
          <a:noFill/>
        </p:spPr>
        <p:txBody>
          <a:bodyPr wrap="square" rtlCol="0">
            <a:spAutoFit/>
          </a:bodyPr>
          <a:lstStyle/>
          <a:p>
            <a:r>
              <a:rPr lang="fr-FR" sz="2400" b="1" dirty="0"/>
              <a:t>EXPECTED ACCURACY</a:t>
            </a:r>
          </a:p>
        </p:txBody>
      </p:sp>
      <p:sp>
        <p:nvSpPr>
          <p:cNvPr id="26" name="Signe de multiplication 9">
            <a:extLst>
              <a:ext uri="{FF2B5EF4-FFF2-40B4-BE49-F238E27FC236}">
                <a16:creationId xmlns:a16="http://schemas.microsoft.com/office/drawing/2014/main" id="{0AD88BAC-26A4-90EA-EDCD-BC9236109FB7}"/>
              </a:ext>
            </a:extLst>
          </p:cNvPr>
          <p:cNvSpPr/>
          <p:nvPr/>
        </p:nvSpPr>
        <p:spPr>
          <a:xfrm>
            <a:off x="6246038" y="2036739"/>
            <a:ext cx="1868176" cy="1407106"/>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36105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animBg="1"/>
      <p:bldP spid="11" grpId="0" animBg="1"/>
      <p:bldP spid="12" grpId="0"/>
      <p:bldP spid="13" grpId="0" animBg="1"/>
      <p:bldP spid="14" grpId="0" animBg="1"/>
      <p:bldP spid="15" grpId="0" animBg="1"/>
      <p:bldP spid="16" grpId="0" animBg="1"/>
      <p:bldP spid="17" grpId="0" animBg="1"/>
      <p:bldP spid="18" grpId="0" animBg="1"/>
      <p:bldP spid="23" grpId="0" animBg="1"/>
      <p:bldP spid="24" grpId="0" animBg="1"/>
      <p:bldP spid="25" grpId="0"/>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FCEC1-71E1-B88B-BF15-EDFE3F483710}"/>
              </a:ext>
            </a:extLst>
          </p:cNvPr>
          <p:cNvSpPr>
            <a:spLocks noGrp="1"/>
          </p:cNvSpPr>
          <p:nvPr>
            <p:ph type="ctrTitle"/>
          </p:nvPr>
        </p:nvSpPr>
        <p:spPr>
          <a:xfrm>
            <a:off x="1524000" y="687568"/>
            <a:ext cx="9144000" cy="5668781"/>
          </a:xfrm>
        </p:spPr>
        <p:txBody>
          <a:bodyPr>
            <a:noAutofit/>
          </a:bodyPr>
          <a:lstStyle/>
          <a:p>
            <a:pPr algn="l">
              <a:lnSpc>
                <a:spcPct val="107000"/>
              </a:lnSpc>
              <a:spcAft>
                <a:spcPts val="800"/>
              </a:spcAft>
            </a:pPr>
            <a:r>
              <a:rPr lang="fr-FR" sz="1200" dirty="0">
                <a:effectLst/>
                <a:latin typeface="Calibri" panose="020F0502020204030204" pitchFamily="34" charset="0"/>
                <a:ea typeface="Calibri" panose="020F0502020204030204" pitchFamily="34" charset="0"/>
                <a:cs typeface="Times New Roman" panose="02020603050405020304" pitchFamily="18" charset="0"/>
              </a:rPr>
              <a:t>1. DISTRESS COSPAS-SARSAT POSITION UPDATE ALERT</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2. MSG NO 28478 FMCC REF NO 281003</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3. BEACON MESSAGE INFORMATION</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BEACON TYPE STANDART LOCATION - PLB</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SERIAL NO 4108</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HEX ID 1C6EA7A018FFBFF</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COUNTRY OF BEACON REGISTRATION 227/FRA</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HOMING SIGNAL 121.5 MHZ</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GNSS POSITION PROVIDED BY INTERNAL</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4. ALERT POSITION INFORMATION</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DETECTED AT 01 MAY 22 001751 UTC BY </a:t>
            </a:r>
            <a:r>
              <a:rPr lang="fr-FR" sz="1200" dirty="0">
                <a:latin typeface="Calibri" panose="020F0502020204030204" pitchFamily="34" charset="0"/>
                <a:ea typeface="Calibri" panose="020F0502020204030204" pitchFamily="34" charset="0"/>
                <a:cs typeface="Times New Roman" panose="02020603050405020304" pitchFamily="18" charset="0"/>
              </a:rPr>
              <a:t>MEOSAR</a:t>
            </a:r>
            <a:br>
              <a:rPr lang="fr-FR" sz="1200" dirty="0">
                <a:latin typeface="Calibri" panose="020F0502020204030204" pitchFamily="34" charset="0"/>
                <a:ea typeface="Calibri" panose="020F0502020204030204" pitchFamily="34" charset="0"/>
                <a:cs typeface="Times New Roman" panose="02020603050405020304" pitchFamily="18" charset="0"/>
              </a:rPr>
            </a:br>
            <a:r>
              <a:rPr lang="fr-FR" sz="1200" dirty="0">
                <a:latin typeface="Calibri" panose="020F0502020204030204" pitchFamily="34" charset="0"/>
                <a:ea typeface="Calibri" panose="020F0502020204030204" pitchFamily="34" charset="0"/>
                <a:cs typeface="Times New Roman" panose="02020603050405020304" pitchFamily="18" charset="0"/>
              </a:rPr>
              <a:t> ALERT LAST DETECTED AT 01 MAY 22 001751 UTC</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GNSS - 47 04.60N 002 55.06W</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MCC REFERENCE - 47 02.4N 002 53.7W</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DOA - 47 02.4N 002 </a:t>
            </a:r>
            <a:r>
              <a:rPr lang="fr-FR" sz="1200" dirty="0">
                <a:latin typeface="Calibri" panose="020F0502020204030204" pitchFamily="34" charset="0"/>
                <a:ea typeface="Calibri" panose="020F0502020204030204" pitchFamily="34" charset="0"/>
                <a:cs typeface="Times New Roman" panose="02020603050405020304" pitchFamily="18" charset="0"/>
              </a:rPr>
              <a:t>53.7W ESTIMATED ERROR 2 NMS</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5. OTHER INFORMATION</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REGISTRATION INFORMATION AT FMCC</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BEACON REGISTRATION INFO PROVIDED IN A SEPARATE MESSAGE</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TAC 335</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BEACON MODEL - PLB-400 / PLB-425</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DETECTION FREQUENCY 406.0314 MHZ</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 LUT ID 2272 TOULOUSE, France</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6. REMARKS NIL</a:t>
            </a:r>
            <a:br>
              <a:rPr lang="fr-FR" sz="1200" dirty="0">
                <a:effectLst/>
                <a:latin typeface="Calibri" panose="020F0502020204030204" pitchFamily="34" charset="0"/>
                <a:ea typeface="Calibri" panose="020F0502020204030204" pitchFamily="34" charset="0"/>
                <a:cs typeface="Times New Roman" panose="02020603050405020304" pitchFamily="18" charset="0"/>
              </a:rPr>
            </a:br>
            <a:r>
              <a:rPr lang="fr-FR" sz="1200" dirty="0">
                <a:effectLst/>
                <a:latin typeface="Calibri" panose="020F0502020204030204" pitchFamily="34" charset="0"/>
                <a:ea typeface="Calibri" panose="020F0502020204030204" pitchFamily="34" charset="0"/>
                <a:cs typeface="Times New Roman" panose="02020603050405020304" pitchFamily="18" charset="0"/>
              </a:rPr>
              <a:t>END OF MESSAGE</a:t>
            </a:r>
            <a:br>
              <a:rPr lang="fr-FR" sz="900" dirty="0"/>
            </a:br>
            <a:endParaRPr lang="fr-FR" sz="900" dirty="0"/>
          </a:p>
        </p:txBody>
      </p:sp>
      <p:sp>
        <p:nvSpPr>
          <p:cNvPr id="14" name="Rectangle 13">
            <a:extLst>
              <a:ext uri="{FF2B5EF4-FFF2-40B4-BE49-F238E27FC236}">
                <a16:creationId xmlns:a16="http://schemas.microsoft.com/office/drawing/2014/main" id="{FBBD4182-74A9-1B00-1FA4-CCDDD8D36D31}"/>
              </a:ext>
            </a:extLst>
          </p:cNvPr>
          <p:cNvSpPr/>
          <p:nvPr/>
        </p:nvSpPr>
        <p:spPr>
          <a:xfrm>
            <a:off x="6190158" y="1699670"/>
            <a:ext cx="2257926" cy="523220"/>
          </a:xfrm>
          <a:prstGeom prst="rect">
            <a:avLst/>
          </a:prstGeom>
          <a:solidFill>
            <a:schemeClr val="bg1"/>
          </a:solidFill>
          <a:ln>
            <a:solidFill>
              <a:srgbClr val="00B050"/>
            </a:solidFill>
          </a:ln>
        </p:spPr>
        <p:txBody>
          <a:bodyPr wrap="non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BEACON INFO</a:t>
            </a:r>
          </a:p>
        </p:txBody>
      </p:sp>
      <p:sp>
        <p:nvSpPr>
          <p:cNvPr id="15" name="Rectangle 14">
            <a:extLst>
              <a:ext uri="{FF2B5EF4-FFF2-40B4-BE49-F238E27FC236}">
                <a16:creationId xmlns:a16="http://schemas.microsoft.com/office/drawing/2014/main" id="{A8DFCCFE-8E8E-DA26-2287-B0FD5376755E}"/>
              </a:ext>
            </a:extLst>
          </p:cNvPr>
          <p:cNvSpPr/>
          <p:nvPr/>
        </p:nvSpPr>
        <p:spPr>
          <a:xfrm>
            <a:off x="6200318" y="3174686"/>
            <a:ext cx="2197333" cy="523220"/>
          </a:xfrm>
          <a:prstGeom prst="rect">
            <a:avLst/>
          </a:prstGeom>
          <a:solidFill>
            <a:schemeClr val="bg1"/>
          </a:solidFill>
          <a:ln>
            <a:solidFill>
              <a:srgbClr val="00B050"/>
            </a:solidFill>
          </a:ln>
        </p:spPr>
        <p:txBody>
          <a:bodyPr wrap="non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4D LOCATION</a:t>
            </a:r>
          </a:p>
        </p:txBody>
      </p:sp>
      <p:sp>
        <p:nvSpPr>
          <p:cNvPr id="16" name="Rectangle 15">
            <a:extLst>
              <a:ext uri="{FF2B5EF4-FFF2-40B4-BE49-F238E27FC236}">
                <a16:creationId xmlns:a16="http://schemas.microsoft.com/office/drawing/2014/main" id="{627DA153-2AD8-26A0-7EE9-61658E27B4DC}"/>
              </a:ext>
            </a:extLst>
          </p:cNvPr>
          <p:cNvSpPr/>
          <p:nvPr/>
        </p:nvSpPr>
        <p:spPr>
          <a:xfrm>
            <a:off x="6190158" y="687568"/>
            <a:ext cx="1301959" cy="523220"/>
          </a:xfrm>
          <a:prstGeom prst="rect">
            <a:avLst/>
          </a:prstGeom>
          <a:solidFill>
            <a:schemeClr val="bg1"/>
          </a:solidFill>
          <a:ln>
            <a:solidFill>
              <a:srgbClr val="00B050"/>
            </a:solidFill>
          </a:ln>
        </p:spPr>
        <p:txBody>
          <a:bodyPr wrap="non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MSG ID</a:t>
            </a:r>
          </a:p>
        </p:txBody>
      </p:sp>
      <p:sp>
        <p:nvSpPr>
          <p:cNvPr id="18" name="Rectangle 17">
            <a:extLst>
              <a:ext uri="{FF2B5EF4-FFF2-40B4-BE49-F238E27FC236}">
                <a16:creationId xmlns:a16="http://schemas.microsoft.com/office/drawing/2014/main" id="{80DAF65F-3B3D-284B-A041-9EA953E27F0E}"/>
              </a:ext>
            </a:extLst>
          </p:cNvPr>
          <p:cNvSpPr/>
          <p:nvPr/>
        </p:nvSpPr>
        <p:spPr>
          <a:xfrm>
            <a:off x="6200318" y="4802596"/>
            <a:ext cx="2410282" cy="523220"/>
          </a:xfrm>
          <a:prstGeom prst="rect">
            <a:avLst/>
          </a:prstGeom>
          <a:solidFill>
            <a:schemeClr val="bg1"/>
          </a:solidFill>
          <a:ln>
            <a:solidFill>
              <a:srgbClr val="00B050"/>
            </a:solidFill>
          </a:ln>
        </p:spPr>
        <p:txBody>
          <a:bodyPr wrap="square" lIns="91440" tIns="45720" rIns="91440" bIns="45720">
            <a:spAutoFit/>
          </a:bodyPr>
          <a:lstStyle/>
          <a:p>
            <a:pPr algn="ctr"/>
            <a:r>
              <a:rPr lang="fr-FR" sz="2800" b="1" cap="none" spc="0" dirty="0">
                <a:ln w="0"/>
                <a:solidFill>
                  <a:srgbClr val="00B050"/>
                </a:solidFill>
                <a:effectLst>
                  <a:outerShdw blurRad="38100" dist="19050" dir="2700000" algn="tl" rotWithShape="0">
                    <a:schemeClr val="dk1">
                      <a:alpha val="40000"/>
                    </a:schemeClr>
                  </a:outerShdw>
                </a:effectLst>
              </a:rPr>
              <a:t>SYSTEM INFO*</a:t>
            </a:r>
          </a:p>
        </p:txBody>
      </p:sp>
      <p:cxnSp>
        <p:nvCxnSpPr>
          <p:cNvPr id="4" name="Connecteur droit 3">
            <a:extLst>
              <a:ext uri="{FF2B5EF4-FFF2-40B4-BE49-F238E27FC236}">
                <a16:creationId xmlns:a16="http://schemas.microsoft.com/office/drawing/2014/main" id="{FBC6D7F2-AC88-3874-C86A-17E91C05BD6A}"/>
              </a:ext>
            </a:extLst>
          </p:cNvPr>
          <p:cNvCxnSpPr/>
          <p:nvPr/>
        </p:nvCxnSpPr>
        <p:spPr>
          <a:xfrm>
            <a:off x="1308067" y="1210788"/>
            <a:ext cx="459232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568D1E23-B1CF-6806-F518-EA5895F48606}"/>
              </a:ext>
            </a:extLst>
          </p:cNvPr>
          <p:cNvCxnSpPr/>
          <p:nvPr/>
        </p:nvCxnSpPr>
        <p:spPr>
          <a:xfrm>
            <a:off x="1468120" y="2772451"/>
            <a:ext cx="459232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Connecteur droit 19">
            <a:extLst>
              <a:ext uri="{FF2B5EF4-FFF2-40B4-BE49-F238E27FC236}">
                <a16:creationId xmlns:a16="http://schemas.microsoft.com/office/drawing/2014/main" id="{F11FD85A-B57C-386E-1838-C972F45711D4}"/>
              </a:ext>
            </a:extLst>
          </p:cNvPr>
          <p:cNvCxnSpPr/>
          <p:nvPr/>
        </p:nvCxnSpPr>
        <p:spPr>
          <a:xfrm>
            <a:off x="1468120" y="4099979"/>
            <a:ext cx="459232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1" name="Connecteur droit 20">
            <a:extLst>
              <a:ext uri="{FF2B5EF4-FFF2-40B4-BE49-F238E27FC236}">
                <a16:creationId xmlns:a16="http://schemas.microsoft.com/office/drawing/2014/main" id="{E8C7CCDE-1E34-AC66-B1A6-952ECC3CA15D}"/>
              </a:ext>
            </a:extLst>
          </p:cNvPr>
          <p:cNvCxnSpPr/>
          <p:nvPr/>
        </p:nvCxnSpPr>
        <p:spPr>
          <a:xfrm>
            <a:off x="1468120" y="5676037"/>
            <a:ext cx="459232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5" name="Flèche : gauche 4">
            <a:extLst>
              <a:ext uri="{FF2B5EF4-FFF2-40B4-BE49-F238E27FC236}">
                <a16:creationId xmlns:a16="http://schemas.microsoft.com/office/drawing/2014/main" id="{4FB47529-8956-E8DF-1EFF-FDF2D9BC7EFE}"/>
              </a:ext>
            </a:extLst>
          </p:cNvPr>
          <p:cNvSpPr/>
          <p:nvPr/>
        </p:nvSpPr>
        <p:spPr>
          <a:xfrm>
            <a:off x="5316398" y="4887557"/>
            <a:ext cx="873760" cy="353298"/>
          </a:xfrm>
          <a:prstGeom prst="lef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 gauche 22">
            <a:extLst>
              <a:ext uri="{FF2B5EF4-FFF2-40B4-BE49-F238E27FC236}">
                <a16:creationId xmlns:a16="http://schemas.microsoft.com/office/drawing/2014/main" id="{5940559D-2BEE-F2E9-E3C6-78FA9B7F5707}"/>
              </a:ext>
            </a:extLst>
          </p:cNvPr>
          <p:cNvSpPr/>
          <p:nvPr/>
        </p:nvSpPr>
        <p:spPr>
          <a:xfrm>
            <a:off x="5316398" y="1800970"/>
            <a:ext cx="779602" cy="353298"/>
          </a:xfrm>
          <a:prstGeom prst="lef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 gauche 23">
            <a:extLst>
              <a:ext uri="{FF2B5EF4-FFF2-40B4-BE49-F238E27FC236}">
                <a16:creationId xmlns:a16="http://schemas.microsoft.com/office/drawing/2014/main" id="{0B942FCF-D1EE-B016-2DEF-0BDDE11C4530}"/>
              </a:ext>
            </a:extLst>
          </p:cNvPr>
          <p:cNvSpPr/>
          <p:nvPr/>
        </p:nvSpPr>
        <p:spPr>
          <a:xfrm>
            <a:off x="5316398" y="3259647"/>
            <a:ext cx="883920" cy="353298"/>
          </a:xfrm>
          <a:prstGeom prst="lef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 gauche 24">
            <a:extLst>
              <a:ext uri="{FF2B5EF4-FFF2-40B4-BE49-F238E27FC236}">
                <a16:creationId xmlns:a16="http://schemas.microsoft.com/office/drawing/2014/main" id="{06ECCA4C-D735-51AA-C25B-FB0689512BD2}"/>
              </a:ext>
            </a:extLst>
          </p:cNvPr>
          <p:cNvSpPr/>
          <p:nvPr/>
        </p:nvSpPr>
        <p:spPr>
          <a:xfrm>
            <a:off x="5316398" y="759823"/>
            <a:ext cx="863600" cy="353298"/>
          </a:xfrm>
          <a:prstGeom prst="lef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e la date 5">
            <a:extLst>
              <a:ext uri="{FF2B5EF4-FFF2-40B4-BE49-F238E27FC236}">
                <a16:creationId xmlns:a16="http://schemas.microsoft.com/office/drawing/2014/main" id="{A828422B-C794-0839-B863-61688A77AE5C}"/>
              </a:ext>
            </a:extLst>
          </p:cNvPr>
          <p:cNvSpPr>
            <a:spLocks noGrp="1"/>
          </p:cNvSpPr>
          <p:nvPr>
            <p:ph type="dt" sz="half" idx="10"/>
          </p:nvPr>
        </p:nvSpPr>
        <p:spPr/>
        <p:txBody>
          <a:bodyPr/>
          <a:lstStyle/>
          <a:p>
            <a:r>
              <a:rPr lang="fr-FR"/>
              <a:t>02/05/2022</a:t>
            </a:r>
          </a:p>
        </p:txBody>
      </p:sp>
      <p:sp>
        <p:nvSpPr>
          <p:cNvPr id="7" name="Espace réservé du pied de page 6">
            <a:extLst>
              <a:ext uri="{FF2B5EF4-FFF2-40B4-BE49-F238E27FC236}">
                <a16:creationId xmlns:a16="http://schemas.microsoft.com/office/drawing/2014/main" id="{03E67109-6AF1-C817-926D-7D61A1FD6A1A}"/>
              </a:ext>
            </a:extLst>
          </p:cNvPr>
          <p:cNvSpPr>
            <a:spLocks noGrp="1"/>
          </p:cNvSpPr>
          <p:nvPr>
            <p:ph type="ftr" sz="quarter" idx="11"/>
          </p:nvPr>
        </p:nvSpPr>
        <p:spPr/>
        <p:txBody>
          <a:bodyPr/>
          <a:lstStyle/>
          <a:p>
            <a:r>
              <a:rPr lang="fr-FR" dirty="0"/>
              <a:t>Nouveaux messages SIT185</a:t>
            </a:r>
          </a:p>
        </p:txBody>
      </p:sp>
      <p:sp>
        <p:nvSpPr>
          <p:cNvPr id="27" name="Espace réservé du numéro de diapositive 26">
            <a:extLst>
              <a:ext uri="{FF2B5EF4-FFF2-40B4-BE49-F238E27FC236}">
                <a16:creationId xmlns:a16="http://schemas.microsoft.com/office/drawing/2014/main" id="{0F1824F9-6AE3-5524-B8E7-BD86F78FEA2B}"/>
              </a:ext>
            </a:extLst>
          </p:cNvPr>
          <p:cNvSpPr>
            <a:spLocks noGrp="1"/>
          </p:cNvSpPr>
          <p:nvPr>
            <p:ph type="sldNum" sz="quarter" idx="12"/>
          </p:nvPr>
        </p:nvSpPr>
        <p:spPr/>
        <p:txBody>
          <a:bodyPr/>
          <a:lstStyle/>
          <a:p>
            <a:fld id="{B7727A56-0894-45C3-8216-0B81D01E6BD0}" type="slidenum">
              <a:rPr lang="fr-FR" smtClean="0"/>
              <a:t>3</a:t>
            </a:fld>
            <a:endParaRPr lang="fr-FR"/>
          </a:p>
        </p:txBody>
      </p:sp>
      <p:sp>
        <p:nvSpPr>
          <p:cNvPr id="29" name="ZoneTexte 28">
            <a:extLst>
              <a:ext uri="{FF2B5EF4-FFF2-40B4-BE49-F238E27FC236}">
                <a16:creationId xmlns:a16="http://schemas.microsoft.com/office/drawing/2014/main" id="{E1AB5977-2B90-39F1-9285-74397D092321}"/>
              </a:ext>
            </a:extLst>
          </p:cNvPr>
          <p:cNvSpPr txBox="1"/>
          <p:nvPr/>
        </p:nvSpPr>
        <p:spPr>
          <a:xfrm>
            <a:off x="2001520" y="-10236"/>
            <a:ext cx="7498080" cy="523220"/>
          </a:xfrm>
          <a:prstGeom prst="rect">
            <a:avLst/>
          </a:prstGeom>
          <a:noFill/>
        </p:spPr>
        <p:txBody>
          <a:bodyPr wrap="square" rtlCol="0">
            <a:spAutoFit/>
          </a:bodyPr>
          <a:lstStyle/>
          <a:p>
            <a:pPr algn="ctr"/>
            <a:r>
              <a:rPr lang="fr-FR" sz="2800" b="1" u="sng" dirty="0">
                <a:solidFill>
                  <a:srgbClr val="00B050"/>
                </a:solidFill>
              </a:rPr>
              <a:t>New SIT 185 Message</a:t>
            </a:r>
          </a:p>
        </p:txBody>
      </p:sp>
      <p:sp>
        <p:nvSpPr>
          <p:cNvPr id="3" name="ZoneTexte 2"/>
          <p:cNvSpPr txBox="1"/>
          <p:nvPr/>
        </p:nvSpPr>
        <p:spPr>
          <a:xfrm>
            <a:off x="3075709" y="6035687"/>
            <a:ext cx="7338951" cy="369332"/>
          </a:xfrm>
          <a:prstGeom prst="rect">
            <a:avLst/>
          </a:prstGeom>
          <a:noFill/>
        </p:spPr>
        <p:txBody>
          <a:bodyPr wrap="square" rtlCol="0">
            <a:spAutoFit/>
          </a:bodyPr>
          <a:lstStyle/>
          <a:p>
            <a:r>
              <a:rPr lang="en-US" dirty="0">
                <a:solidFill>
                  <a:srgbClr val="00B050"/>
                </a:solidFill>
              </a:rPr>
              <a:t>*</a:t>
            </a:r>
            <a:r>
              <a:rPr lang="en-US" sz="1400" i="1" dirty="0"/>
              <a:t>data extracted directly from the C/S System and not transmitted by the beacon itself </a:t>
            </a:r>
            <a:endParaRPr lang="fr-FR" sz="1400" i="1" dirty="0"/>
          </a:p>
        </p:txBody>
      </p:sp>
    </p:spTree>
    <p:extLst>
      <p:ext uri="{BB962C8B-B14F-4D97-AF65-F5344CB8AC3E}">
        <p14:creationId xmlns:p14="http://schemas.microsoft.com/office/powerpoint/2010/main" val="16756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8" grpId="0" animBg="1"/>
      <p:bldP spid="5" grpId="0" animBg="1"/>
      <p:bldP spid="23"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664530" y="5426483"/>
            <a:ext cx="5388481" cy="731099"/>
          </a:xfrm>
          <a:prstGeom prst="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texte 2">
            <a:extLst>
              <a:ext uri="{FF2B5EF4-FFF2-40B4-BE49-F238E27FC236}">
                <a16:creationId xmlns:a16="http://schemas.microsoft.com/office/drawing/2014/main" id="{C685EA9C-63DB-4A01-FBE3-A687E6803CCD}"/>
              </a:ext>
            </a:extLst>
          </p:cNvPr>
          <p:cNvSpPr>
            <a:spLocks noGrp="1"/>
          </p:cNvSpPr>
          <p:nvPr>
            <p:ph type="body" idx="1"/>
          </p:nvPr>
        </p:nvSpPr>
        <p:spPr>
          <a:xfrm>
            <a:off x="839787" y="256381"/>
            <a:ext cx="5157787" cy="515779"/>
          </a:xfrm>
        </p:spPr>
        <p:txBody>
          <a:bodyPr/>
          <a:lstStyle/>
          <a:p>
            <a:r>
              <a:rPr lang="fr-FR" dirty="0">
                <a:solidFill>
                  <a:srgbClr val="FF0000"/>
                </a:solidFill>
              </a:rPr>
              <a:t>CURRENT MESSAGE</a:t>
            </a:r>
          </a:p>
        </p:txBody>
      </p:sp>
      <p:sp>
        <p:nvSpPr>
          <p:cNvPr id="4" name="Espace réservé du contenu 3">
            <a:extLst>
              <a:ext uri="{FF2B5EF4-FFF2-40B4-BE49-F238E27FC236}">
                <a16:creationId xmlns:a16="http://schemas.microsoft.com/office/drawing/2014/main" id="{DBAFB74C-6204-2FD2-421D-8081A13218F4}"/>
              </a:ext>
            </a:extLst>
          </p:cNvPr>
          <p:cNvSpPr>
            <a:spLocks noGrp="1"/>
          </p:cNvSpPr>
          <p:nvPr>
            <p:ph sz="half" idx="2"/>
          </p:nvPr>
        </p:nvSpPr>
        <p:spPr>
          <a:xfrm>
            <a:off x="721678" y="870425"/>
            <a:ext cx="5157787" cy="3684588"/>
          </a:xfrm>
        </p:spPr>
        <p:txBody>
          <a:bodyPr>
            <a:noAutofit/>
          </a:bodyPr>
          <a:lstStyle/>
          <a:p>
            <a:pPr marL="0" indent="0">
              <a:buNone/>
            </a:pPr>
            <a:r>
              <a:rPr lang="fr-FR" sz="1000" dirty="0"/>
              <a:t>1. DISTRESS COSPAS-SARSAT POSITION CONFIRMED UPDATE ALERT</a:t>
            </a:r>
            <a:br>
              <a:rPr lang="fr-FR" sz="1000" dirty="0"/>
            </a:br>
            <a:r>
              <a:rPr lang="fr-FR" sz="1000" dirty="0"/>
              <a:t>2. MSG NO 28478 FMCC REF NO 281003</a:t>
            </a:r>
            <a:br>
              <a:rPr lang="fr-FR" sz="1000" dirty="0"/>
            </a:br>
            <a:r>
              <a:rPr lang="fr-FR" sz="1000" dirty="0"/>
              <a:t>3. DETECTED AT 01 MAY 22 001751 UTC BY MEOSAR</a:t>
            </a:r>
            <a:br>
              <a:rPr lang="fr-FR" sz="1000" dirty="0"/>
            </a:br>
            <a:r>
              <a:rPr lang="fr-FR" sz="1000" dirty="0"/>
              <a:t>4. DETECTION FREQUENCY 406.0314 MHZ</a:t>
            </a:r>
            <a:br>
              <a:rPr lang="fr-FR" sz="1000" dirty="0"/>
            </a:br>
            <a:r>
              <a:rPr lang="fr-FR" sz="1000" dirty="0"/>
              <a:t>5. COUNTRY OF BEACON REGISTRATION 227/FRANCE</a:t>
            </a:r>
            <a:br>
              <a:rPr lang="fr-FR" sz="1000" dirty="0"/>
            </a:br>
            <a:r>
              <a:rPr lang="fr-FR" sz="1000" dirty="0"/>
              <a:t>6. USER CLASS FGB -</a:t>
            </a:r>
            <a:br>
              <a:rPr lang="fr-FR" sz="1000" dirty="0"/>
            </a:br>
            <a:r>
              <a:rPr lang="fr-FR" sz="1000" dirty="0"/>
              <a:t> STANDARD LOCATION - PLB</a:t>
            </a:r>
            <a:br>
              <a:rPr lang="fr-FR" sz="1000" dirty="0"/>
            </a:br>
            <a:r>
              <a:rPr lang="fr-FR" sz="1000" dirty="0"/>
              <a:t> SERIAL NO: 4108</a:t>
            </a:r>
            <a:br>
              <a:rPr lang="fr-FR" sz="1000" dirty="0"/>
            </a:br>
            <a:r>
              <a:rPr lang="fr-FR" sz="1000" dirty="0"/>
              <a:t> IDENTIFICATION 335/4108</a:t>
            </a:r>
            <a:br>
              <a:rPr lang="fr-FR" sz="1000" dirty="0"/>
            </a:br>
            <a:r>
              <a:rPr lang="fr-FR" sz="1000" dirty="0"/>
              <a:t>7. EMERGENCY CODE NIL</a:t>
            </a:r>
            <a:br>
              <a:rPr lang="fr-FR" sz="1000" dirty="0"/>
            </a:br>
            <a:r>
              <a:rPr lang="fr-FR" sz="1000" dirty="0"/>
              <a:t>8. POSITIONS</a:t>
            </a:r>
            <a:br>
              <a:rPr lang="fr-FR" sz="1000" dirty="0"/>
            </a:br>
            <a:r>
              <a:rPr lang="fr-FR" sz="1000" dirty="0"/>
              <a:t> CONFIRMED - 47 02.4N 002 53.7W</a:t>
            </a:r>
            <a:br>
              <a:rPr lang="fr-FR" sz="1000" dirty="0"/>
            </a:br>
            <a:r>
              <a:rPr lang="fr-FR" sz="1000" dirty="0"/>
              <a:t> DOPPLER A - NIL</a:t>
            </a:r>
            <a:br>
              <a:rPr lang="fr-FR" sz="1000" dirty="0"/>
            </a:br>
            <a:r>
              <a:rPr lang="fr-FR" sz="1000" dirty="0"/>
              <a:t> DOPPLER B - NIL</a:t>
            </a:r>
            <a:br>
              <a:rPr lang="fr-FR" sz="1000" dirty="0"/>
            </a:br>
            <a:r>
              <a:rPr lang="fr-FR" sz="1000" dirty="0"/>
              <a:t> DOA – 47 02.4N 002 53.7W EXPECTED ACCURACU 2 NMS</a:t>
            </a:r>
            <a:br>
              <a:rPr lang="fr-FR" sz="1000" dirty="0"/>
            </a:br>
            <a:r>
              <a:rPr lang="fr-FR" sz="1000" dirty="0"/>
              <a:t> ENCODED - 47 04.60N 002 55.06W</a:t>
            </a:r>
            <a:br>
              <a:rPr lang="fr-FR" sz="1000" dirty="0"/>
            </a:br>
            <a:r>
              <a:rPr lang="fr-FR" sz="1000" dirty="0"/>
              <a:t>GNSS ALTITUDE 00160 METRES</a:t>
            </a:r>
            <a:br>
              <a:rPr lang="fr-FR" sz="1000" dirty="0"/>
            </a:br>
            <a:r>
              <a:rPr lang="fr-FR" sz="1000" dirty="0"/>
              <a:t> UPDATE TIME WITHIN 4 HOURS OF DETECTION TIME</a:t>
            </a:r>
            <a:br>
              <a:rPr lang="fr-FR" sz="1000" dirty="0"/>
            </a:br>
            <a:r>
              <a:rPr lang="fr-FR" sz="1000" dirty="0"/>
              <a:t>9. ENCODED POSITION PROVIDED BY INTERNAL</a:t>
            </a:r>
            <a:br>
              <a:rPr lang="fr-FR" sz="1000" dirty="0"/>
            </a:br>
            <a:r>
              <a:rPr lang="fr-FR" sz="1000" dirty="0"/>
              <a:t>10. NEXT PASS / EXPECTED DATA TIMES</a:t>
            </a:r>
            <a:br>
              <a:rPr lang="fr-FR" sz="1000" dirty="0"/>
            </a:br>
            <a:r>
              <a:rPr lang="fr-FR" sz="1000" dirty="0"/>
              <a:t> CONFIRMED - NIL</a:t>
            </a:r>
            <a:br>
              <a:rPr lang="fr-FR" sz="1000" dirty="0"/>
            </a:br>
            <a:r>
              <a:rPr lang="fr-FR" sz="1000" dirty="0"/>
              <a:t> DOPPLER A - UNKNOWN</a:t>
            </a:r>
            <a:br>
              <a:rPr lang="fr-FR" sz="1000" dirty="0"/>
            </a:br>
            <a:r>
              <a:rPr lang="fr-FR" sz="1000" dirty="0"/>
              <a:t> DOPPLER B - UNKNOWN</a:t>
            </a:r>
            <a:br>
              <a:rPr lang="fr-FR" sz="1000" dirty="0"/>
            </a:br>
            <a:r>
              <a:rPr lang="fr-FR" sz="1000" dirty="0"/>
              <a:t> DOA - UNKNOWN</a:t>
            </a:r>
            <a:br>
              <a:rPr lang="fr-FR" sz="1000" dirty="0"/>
            </a:br>
            <a:r>
              <a:rPr lang="fr-FR" sz="1000" dirty="0"/>
              <a:t> ENCODED - NIL</a:t>
            </a:r>
            <a:br>
              <a:rPr lang="fr-FR" sz="1000" dirty="0"/>
            </a:br>
            <a:r>
              <a:rPr lang="fr-FR" sz="1000" dirty="0"/>
              <a:t>11. HEX ID 1C6EA7A018FFBFF HOMING SIGNAL 121.5 MHZ</a:t>
            </a:r>
            <a:br>
              <a:rPr lang="fr-FR" sz="1000" dirty="0"/>
            </a:br>
            <a:r>
              <a:rPr lang="fr-FR" sz="1000" dirty="0"/>
              <a:t>12. ACTIVATION TYPE NIL</a:t>
            </a:r>
            <a:br>
              <a:rPr lang="fr-FR" sz="1000" dirty="0"/>
            </a:br>
            <a:r>
              <a:rPr lang="fr-FR" sz="1000" dirty="0"/>
              <a:t>13. BEACON NUMBER ON AIRCRAFT OR VESSEL NO. NIL</a:t>
            </a:r>
            <a:br>
              <a:rPr lang="fr-FR" sz="1000" dirty="0"/>
            </a:br>
            <a:r>
              <a:rPr lang="fr-FR" sz="1000" dirty="0"/>
              <a:t>14. OTHER ENCODED INFORMATION</a:t>
            </a:r>
            <a:br>
              <a:rPr lang="fr-FR" sz="1000" dirty="0"/>
            </a:br>
            <a:r>
              <a:rPr lang="fr-FR" sz="1000" dirty="0"/>
              <a:t> ACR ELECTRONICS INC. TAC 335</a:t>
            </a:r>
            <a:br>
              <a:rPr lang="fr-FR" sz="1000" dirty="0"/>
            </a:br>
            <a:r>
              <a:rPr lang="fr-FR" sz="1000" dirty="0"/>
              <a:t> BEACON MODEL - PLB-400 / PLB-425</a:t>
            </a:r>
            <a:br>
              <a:rPr lang="fr-FR" sz="1000" dirty="0"/>
            </a:br>
            <a:r>
              <a:rPr lang="fr-FR" sz="1000" dirty="0"/>
              <a:t> ENCODED POSITION UNCERTAINTY :</a:t>
            </a:r>
            <a:br>
              <a:rPr lang="fr-FR" sz="1000" dirty="0"/>
            </a:br>
            <a:r>
              <a:rPr lang="fr-FR" sz="1000" dirty="0"/>
              <a:t> PLUS-MINUS 2 SECONDS OF LATITUDE AND LONGITUDE</a:t>
            </a:r>
            <a:br>
              <a:rPr lang="fr-FR" sz="1000" dirty="0"/>
            </a:br>
            <a:r>
              <a:rPr lang="fr-FR" sz="1000" dirty="0"/>
              <a:t>15. OPERATIONAL INFORMATION</a:t>
            </a:r>
            <a:br>
              <a:rPr lang="fr-FR" sz="1000" dirty="0"/>
            </a:br>
            <a:r>
              <a:rPr lang="fr-FR" sz="1000" dirty="0"/>
              <a:t> REGISTRATION INFORMATION AT FMCC</a:t>
            </a:r>
            <a:br>
              <a:rPr lang="fr-FR" sz="1000" dirty="0"/>
            </a:br>
            <a:r>
              <a:rPr lang="fr-FR" sz="1000" dirty="0"/>
              <a:t> BEACON REGISTRATION INFO PROVIDED IN A SEPARATE MESSAGE</a:t>
            </a:r>
            <a:br>
              <a:rPr lang="fr-FR" sz="1000" dirty="0"/>
            </a:br>
            <a:r>
              <a:rPr lang="fr-FR" sz="1000" dirty="0"/>
              <a:t> MEOSAR ALERT LAST DETECTED AT 01 MAY 22 001751 UTC</a:t>
            </a:r>
            <a:br>
              <a:rPr lang="fr-FR" sz="1000" dirty="0"/>
            </a:br>
            <a:r>
              <a:rPr lang="fr-FR" sz="1000" dirty="0"/>
              <a:t>16. REMARKS</a:t>
            </a:r>
            <a:br>
              <a:rPr lang="fr-FR" sz="1000" dirty="0"/>
            </a:br>
            <a:r>
              <a:rPr lang="fr-FR" sz="1000" dirty="0"/>
              <a:t> NIL</a:t>
            </a:r>
            <a:br>
              <a:rPr lang="fr-FR" sz="1000" dirty="0"/>
            </a:br>
            <a:r>
              <a:rPr lang="fr-FR" sz="1000" dirty="0"/>
              <a:t>END OF MESSAGE</a:t>
            </a:r>
          </a:p>
        </p:txBody>
      </p:sp>
      <p:sp>
        <p:nvSpPr>
          <p:cNvPr id="5" name="Espace réservé du texte 4">
            <a:extLst>
              <a:ext uri="{FF2B5EF4-FFF2-40B4-BE49-F238E27FC236}">
                <a16:creationId xmlns:a16="http://schemas.microsoft.com/office/drawing/2014/main" id="{6DD26316-8425-9728-2EDD-4DB3E5CAB0C7}"/>
              </a:ext>
            </a:extLst>
          </p:cNvPr>
          <p:cNvSpPr>
            <a:spLocks noGrp="1"/>
          </p:cNvSpPr>
          <p:nvPr>
            <p:ph type="body" sz="quarter" idx="3"/>
          </p:nvPr>
        </p:nvSpPr>
        <p:spPr>
          <a:xfrm>
            <a:off x="6169025" y="256381"/>
            <a:ext cx="5183188" cy="536099"/>
          </a:xfrm>
        </p:spPr>
        <p:txBody>
          <a:bodyPr/>
          <a:lstStyle/>
          <a:p>
            <a:r>
              <a:rPr lang="fr-FR" dirty="0">
                <a:solidFill>
                  <a:srgbClr val="00B050"/>
                </a:solidFill>
              </a:rPr>
              <a:t>NEW MESSAGE</a:t>
            </a:r>
          </a:p>
        </p:txBody>
      </p:sp>
      <p:sp>
        <p:nvSpPr>
          <p:cNvPr id="6" name="Espace réservé du contenu 5">
            <a:extLst>
              <a:ext uri="{FF2B5EF4-FFF2-40B4-BE49-F238E27FC236}">
                <a16:creationId xmlns:a16="http://schemas.microsoft.com/office/drawing/2014/main" id="{26AE46EA-0558-453E-71A7-BC9638FD19B2}"/>
              </a:ext>
            </a:extLst>
          </p:cNvPr>
          <p:cNvSpPr>
            <a:spLocks noGrp="1"/>
          </p:cNvSpPr>
          <p:nvPr>
            <p:ph sz="quarter" idx="4"/>
          </p:nvPr>
        </p:nvSpPr>
        <p:spPr>
          <a:xfrm>
            <a:off x="6096000" y="870425"/>
            <a:ext cx="5183188" cy="5247005"/>
          </a:xfrm>
        </p:spPr>
        <p:txBody>
          <a:bodyPr>
            <a:noAutofit/>
          </a:bodyPr>
          <a:lstStyle/>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1. DISTRESS COSPAS-SARSAT POSITION UPDATE ALERT</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2. MSG NO 28478 FMCC REF NO 281003</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3. BEACON MESSAGE INFORMATION</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TYPE STANDART LOCATION - PLB</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SERIAL NO 4108</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HEX ID 1C6EA7A018FFBFF</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COUNTRY OF BEACON REGISTRATION 227/FRA</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HOMING SIGNAL 121.5 MHZ</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GNSS POSITION PROVIDED BY INTERNAL</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4. ALERT POSITION INFORMATION</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DETECTED AT 01 MAY 22 001751 UTC BY MEOSAR</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GNSS - 47 04.60N 002 55.06W</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ALTITUDE 00160 METRES</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UPDATE TIME WITHIN 4 HOURS OF DETECTION TIME</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MCC REFERENCE - 47 02.4N 002 53.7W</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DOA - 47 02.4N 002 53.7W ESTIMATED ERROR 2 NMS</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ALERT LAST DETECTED AT 01 MAY 22 001751 UTC</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5. OTHER INFORMATION</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REGISTRATION INFORMATION AT FMCC</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REGISTRATION INFO PROVIDED IN A SEPARATE MESSAGE</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TAC 335</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MODEL - PLB-400 / PLB-425</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ENCODED POSITION UNCERTAINTY :</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PLUS-MINUS 2 SECONDS OF LATITUDE AND LONGITUDE</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DETECTION FREQUENCY 406.0314 MHZ</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6. REMARKS NIL</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END OF MESSAGE</a:t>
            </a:r>
          </a:p>
          <a:p>
            <a:pPr marL="0" indent="0">
              <a:buNone/>
            </a:pPr>
            <a:endParaRPr lang="fr-FR" sz="1000" dirty="0"/>
          </a:p>
        </p:txBody>
      </p:sp>
      <p:cxnSp>
        <p:nvCxnSpPr>
          <p:cNvPr id="8" name="Connecteur : en arc 7">
            <a:extLst>
              <a:ext uri="{FF2B5EF4-FFF2-40B4-BE49-F238E27FC236}">
                <a16:creationId xmlns:a16="http://schemas.microsoft.com/office/drawing/2014/main" id="{3098071D-EBE5-458D-C9D7-C32D4AAF0375}"/>
              </a:ext>
            </a:extLst>
          </p:cNvPr>
          <p:cNvCxnSpPr>
            <a:cxnSpLocks/>
          </p:cNvCxnSpPr>
          <p:nvPr/>
        </p:nvCxnSpPr>
        <p:spPr>
          <a:xfrm flipV="1">
            <a:off x="4338955" y="1053465"/>
            <a:ext cx="1776731" cy="30638"/>
          </a:xfrm>
          <a:prstGeom prst="curved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0" name="Connecteur : en arc 9">
            <a:extLst>
              <a:ext uri="{FF2B5EF4-FFF2-40B4-BE49-F238E27FC236}">
                <a16:creationId xmlns:a16="http://schemas.microsoft.com/office/drawing/2014/main" id="{556E53AC-1B12-68CB-C3BF-22FA4C092757}"/>
              </a:ext>
            </a:extLst>
          </p:cNvPr>
          <p:cNvCxnSpPr>
            <a:cxnSpLocks/>
          </p:cNvCxnSpPr>
          <p:nvPr/>
        </p:nvCxnSpPr>
        <p:spPr>
          <a:xfrm>
            <a:off x="3581400" y="1236503"/>
            <a:ext cx="2587625" cy="1385809"/>
          </a:xfrm>
          <a:prstGeom prst="curvedConnector3">
            <a:avLst/>
          </a:prstGeom>
          <a:ln w="1905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cteur : en arc 11">
            <a:extLst>
              <a:ext uri="{FF2B5EF4-FFF2-40B4-BE49-F238E27FC236}">
                <a16:creationId xmlns:a16="http://schemas.microsoft.com/office/drawing/2014/main" id="{59259A13-6519-492D-D89E-B1E42A3AC58E}"/>
              </a:ext>
            </a:extLst>
          </p:cNvPr>
          <p:cNvCxnSpPr>
            <a:cxnSpLocks/>
          </p:cNvCxnSpPr>
          <p:nvPr/>
        </p:nvCxnSpPr>
        <p:spPr>
          <a:xfrm rot="16200000" flipH="1">
            <a:off x="2901870" y="1470897"/>
            <a:ext cx="3372645" cy="3161665"/>
          </a:xfrm>
          <a:prstGeom prst="curvedConnector3">
            <a:avLst/>
          </a:prstGeom>
          <a:ln w="1905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eur : en arc 15">
            <a:extLst>
              <a:ext uri="{FF2B5EF4-FFF2-40B4-BE49-F238E27FC236}">
                <a16:creationId xmlns:a16="http://schemas.microsoft.com/office/drawing/2014/main" id="{B6842AAE-2F89-1A1A-2709-65E6743794DF}"/>
              </a:ext>
            </a:extLst>
          </p:cNvPr>
          <p:cNvCxnSpPr>
            <a:cxnSpLocks/>
          </p:cNvCxnSpPr>
          <p:nvPr/>
        </p:nvCxnSpPr>
        <p:spPr>
          <a:xfrm flipV="1">
            <a:off x="2329180" y="1531302"/>
            <a:ext cx="3839845" cy="256858"/>
          </a:xfrm>
          <a:prstGeom prst="curvedConnector3">
            <a:avLst/>
          </a:prstGeom>
          <a:ln w="1905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cteur : en arc 17">
            <a:extLst>
              <a:ext uri="{FF2B5EF4-FFF2-40B4-BE49-F238E27FC236}">
                <a16:creationId xmlns:a16="http://schemas.microsoft.com/office/drawing/2014/main" id="{21B8B40A-4DEA-C521-7705-2C4ED38BC2BB}"/>
              </a:ext>
            </a:extLst>
          </p:cNvPr>
          <p:cNvCxnSpPr>
            <a:cxnSpLocks/>
          </p:cNvCxnSpPr>
          <p:nvPr/>
        </p:nvCxnSpPr>
        <p:spPr>
          <a:xfrm flipV="1">
            <a:off x="1727200" y="1659731"/>
            <a:ext cx="4441825" cy="280829"/>
          </a:xfrm>
          <a:prstGeom prst="curvedConnector3">
            <a:avLst/>
          </a:prstGeom>
          <a:ln w="1905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necteur : en arc 19">
            <a:extLst>
              <a:ext uri="{FF2B5EF4-FFF2-40B4-BE49-F238E27FC236}">
                <a16:creationId xmlns:a16="http://schemas.microsoft.com/office/drawing/2014/main" id="{5A895671-44CB-3230-086E-B0FBC625CD52}"/>
              </a:ext>
            </a:extLst>
          </p:cNvPr>
          <p:cNvCxnSpPr>
            <a:cxnSpLocks/>
          </p:cNvCxnSpPr>
          <p:nvPr/>
        </p:nvCxnSpPr>
        <p:spPr>
          <a:xfrm>
            <a:off x="2672080" y="2496740"/>
            <a:ext cx="3526473" cy="672789"/>
          </a:xfrm>
          <a:prstGeom prst="curvedConnector3">
            <a:avLst/>
          </a:prstGeom>
          <a:ln w="1905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necteur : en arc 21">
            <a:extLst>
              <a:ext uri="{FF2B5EF4-FFF2-40B4-BE49-F238E27FC236}">
                <a16:creationId xmlns:a16="http://schemas.microsoft.com/office/drawing/2014/main" id="{8F1253C5-47B3-836C-B12A-5151B81BFDAD}"/>
              </a:ext>
            </a:extLst>
          </p:cNvPr>
          <p:cNvCxnSpPr>
            <a:cxnSpLocks/>
          </p:cNvCxnSpPr>
          <p:nvPr/>
        </p:nvCxnSpPr>
        <p:spPr>
          <a:xfrm>
            <a:off x="3923606" y="2909455"/>
            <a:ext cx="2274947" cy="415636"/>
          </a:xfrm>
          <a:prstGeom prst="curvedConnector3">
            <a:avLst/>
          </a:prstGeom>
          <a:ln w="190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necteur : en arc 23">
            <a:extLst>
              <a:ext uri="{FF2B5EF4-FFF2-40B4-BE49-F238E27FC236}">
                <a16:creationId xmlns:a16="http://schemas.microsoft.com/office/drawing/2014/main" id="{91441B75-9282-CD4B-76DC-37C2C2938EE6}"/>
              </a:ext>
            </a:extLst>
          </p:cNvPr>
          <p:cNvCxnSpPr>
            <a:cxnSpLocks/>
          </p:cNvCxnSpPr>
          <p:nvPr/>
        </p:nvCxnSpPr>
        <p:spPr>
          <a:xfrm flipV="1">
            <a:off x="2672080" y="2793208"/>
            <a:ext cx="3526473" cy="264712"/>
          </a:xfrm>
          <a:prstGeom prst="curvedConnector3">
            <a:avLst/>
          </a:prstGeom>
          <a:ln w="1905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Connecteur : en arc 25">
            <a:extLst>
              <a:ext uri="{FF2B5EF4-FFF2-40B4-BE49-F238E27FC236}">
                <a16:creationId xmlns:a16="http://schemas.microsoft.com/office/drawing/2014/main" id="{8C332877-3E69-2965-665B-07DEA0B15683}"/>
              </a:ext>
            </a:extLst>
          </p:cNvPr>
          <p:cNvCxnSpPr>
            <a:cxnSpLocks/>
          </p:cNvCxnSpPr>
          <p:nvPr/>
        </p:nvCxnSpPr>
        <p:spPr>
          <a:xfrm flipV="1">
            <a:off x="3278506" y="2220281"/>
            <a:ext cx="2920047" cy="1228007"/>
          </a:xfrm>
          <a:prstGeom prst="curvedConnector3">
            <a:avLst/>
          </a:prstGeom>
          <a:ln w="190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7" name="Espace réservé de la date 26">
            <a:extLst>
              <a:ext uri="{FF2B5EF4-FFF2-40B4-BE49-F238E27FC236}">
                <a16:creationId xmlns:a16="http://schemas.microsoft.com/office/drawing/2014/main" id="{BCE156EB-8F65-A80B-CAE0-BB12DB5C6B15}"/>
              </a:ext>
            </a:extLst>
          </p:cNvPr>
          <p:cNvSpPr>
            <a:spLocks noGrp="1"/>
          </p:cNvSpPr>
          <p:nvPr>
            <p:ph type="dt" sz="half" idx="10"/>
          </p:nvPr>
        </p:nvSpPr>
        <p:spPr/>
        <p:txBody>
          <a:bodyPr/>
          <a:lstStyle/>
          <a:p>
            <a:r>
              <a:rPr lang="fr-FR"/>
              <a:t>02/05/2022</a:t>
            </a:r>
          </a:p>
        </p:txBody>
      </p:sp>
      <p:sp>
        <p:nvSpPr>
          <p:cNvPr id="29" name="Espace réservé du numéro de diapositive 28">
            <a:extLst>
              <a:ext uri="{FF2B5EF4-FFF2-40B4-BE49-F238E27FC236}">
                <a16:creationId xmlns:a16="http://schemas.microsoft.com/office/drawing/2014/main" id="{2DD591CD-1F62-26CA-30EA-0A4006A04141}"/>
              </a:ext>
            </a:extLst>
          </p:cNvPr>
          <p:cNvSpPr>
            <a:spLocks noGrp="1"/>
          </p:cNvSpPr>
          <p:nvPr>
            <p:ph type="sldNum" sz="quarter" idx="12"/>
          </p:nvPr>
        </p:nvSpPr>
        <p:spPr/>
        <p:txBody>
          <a:bodyPr/>
          <a:lstStyle/>
          <a:p>
            <a:fld id="{B7727A56-0894-45C3-8216-0B81D01E6BD0}" type="slidenum">
              <a:rPr lang="fr-FR" smtClean="0"/>
              <a:t>4</a:t>
            </a:fld>
            <a:endParaRPr lang="fr-FR" dirty="0"/>
          </a:p>
        </p:txBody>
      </p:sp>
      <p:cxnSp>
        <p:nvCxnSpPr>
          <p:cNvPr id="11" name="Connecteur en arc 10"/>
          <p:cNvCxnSpPr/>
          <p:nvPr/>
        </p:nvCxnSpPr>
        <p:spPr>
          <a:xfrm flipV="1">
            <a:off x="2329180" y="1788160"/>
            <a:ext cx="3869373" cy="2609273"/>
          </a:xfrm>
          <a:prstGeom prst="curved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4" name="Connecteur en arc 13"/>
          <p:cNvCxnSpPr/>
          <p:nvPr/>
        </p:nvCxnSpPr>
        <p:spPr>
          <a:xfrm flipV="1">
            <a:off x="3848793" y="2069869"/>
            <a:ext cx="2349760" cy="2327564"/>
          </a:xfrm>
          <a:prstGeom prst="curvedConnector3">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eur en arc 16"/>
          <p:cNvCxnSpPr/>
          <p:nvPr/>
        </p:nvCxnSpPr>
        <p:spPr>
          <a:xfrm flipV="1">
            <a:off x="2743200" y="4222865"/>
            <a:ext cx="3455353" cy="839586"/>
          </a:xfrm>
          <a:prstGeom prst="curvedConnector3">
            <a:avLst/>
          </a:prstGeom>
          <a:ln w="1905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eur en arc 20"/>
          <p:cNvCxnSpPr/>
          <p:nvPr/>
        </p:nvCxnSpPr>
        <p:spPr>
          <a:xfrm flipV="1">
            <a:off x="3740727" y="4547062"/>
            <a:ext cx="2457826" cy="814647"/>
          </a:xfrm>
          <a:prstGeom prst="curvedConnector3">
            <a:avLst/>
          </a:prstGeom>
          <a:ln w="1905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eur en arc 24"/>
          <p:cNvCxnSpPr/>
          <p:nvPr/>
        </p:nvCxnSpPr>
        <p:spPr>
          <a:xfrm flipV="1">
            <a:off x="3007360" y="3931920"/>
            <a:ext cx="3191193" cy="1729047"/>
          </a:xfrm>
          <a:prstGeom prst="curved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1" name="Connecteur en arc 30"/>
          <p:cNvCxnSpPr>
            <a:endCxn id="6" idx="1"/>
          </p:cNvCxnSpPr>
          <p:nvPr/>
        </p:nvCxnSpPr>
        <p:spPr>
          <a:xfrm rot="5400000" flipH="1" flipV="1">
            <a:off x="3797436" y="3620099"/>
            <a:ext cx="2424734" cy="2172393"/>
          </a:xfrm>
          <a:prstGeom prst="curvedConnector2">
            <a:avLst/>
          </a:prstGeom>
          <a:ln w="190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5838701" y="5426484"/>
            <a:ext cx="5697786" cy="646331"/>
          </a:xfrm>
          <a:prstGeom prst="rect">
            <a:avLst/>
          </a:prstGeom>
          <a:noFill/>
        </p:spPr>
        <p:txBody>
          <a:bodyPr wrap="square" rtlCol="0">
            <a:spAutoFit/>
          </a:bodyPr>
          <a:lstStyle/>
          <a:p>
            <a:r>
              <a:rPr lang="fr-FR" sz="3600" b="1" dirty="0">
                <a:solidFill>
                  <a:srgbClr val="00B050"/>
                </a:solidFill>
              </a:rPr>
              <a:t>All essential data </a:t>
            </a:r>
            <a:r>
              <a:rPr lang="fr-FR" sz="3600" b="1" dirty="0" err="1">
                <a:solidFill>
                  <a:srgbClr val="00B050"/>
                </a:solidFill>
              </a:rPr>
              <a:t>remains</a:t>
            </a:r>
            <a:r>
              <a:rPr lang="fr-FR" sz="3600" b="1" dirty="0">
                <a:solidFill>
                  <a:srgbClr val="00B050"/>
                </a:solidFill>
              </a:rPr>
              <a:t> </a:t>
            </a:r>
          </a:p>
        </p:txBody>
      </p:sp>
      <p:sp>
        <p:nvSpPr>
          <p:cNvPr id="30" name="Espace réservé du pied de page 19">
            <a:extLst>
              <a:ext uri="{FF2B5EF4-FFF2-40B4-BE49-F238E27FC236}">
                <a16:creationId xmlns:a16="http://schemas.microsoft.com/office/drawing/2014/main" id="{3F3AA8F3-FF16-743F-04F2-79A8EFC332AA}"/>
              </a:ext>
            </a:extLst>
          </p:cNvPr>
          <p:cNvSpPr>
            <a:spLocks noGrp="1"/>
          </p:cNvSpPr>
          <p:nvPr>
            <p:ph type="ftr" sz="quarter" idx="11"/>
          </p:nvPr>
        </p:nvSpPr>
        <p:spPr>
          <a:xfrm>
            <a:off x="4038600" y="6356350"/>
            <a:ext cx="4114800" cy="365125"/>
          </a:xfrm>
        </p:spPr>
        <p:txBody>
          <a:bodyPr/>
          <a:lstStyle/>
          <a:p>
            <a:r>
              <a:rPr lang="fr-FR" dirty="0"/>
              <a:t>New SIT 185 Messages</a:t>
            </a:r>
          </a:p>
        </p:txBody>
      </p:sp>
    </p:spTree>
    <p:extLst>
      <p:ext uri="{BB962C8B-B14F-4D97-AF65-F5344CB8AC3E}">
        <p14:creationId xmlns:p14="http://schemas.microsoft.com/office/powerpoint/2010/main" val="116747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866410" y="4476997"/>
            <a:ext cx="5177642" cy="1259592"/>
          </a:xfrm>
          <a:prstGeom prst="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fr-FR">
              <a:solidFill>
                <a:srgbClr val="00B050"/>
              </a:solidFill>
            </a:endParaRPr>
          </a:p>
        </p:txBody>
      </p:sp>
      <p:sp>
        <p:nvSpPr>
          <p:cNvPr id="9" name="Ellipse 8"/>
          <p:cNvSpPr/>
          <p:nvPr/>
        </p:nvSpPr>
        <p:spPr>
          <a:xfrm>
            <a:off x="548641" y="3524596"/>
            <a:ext cx="2510444" cy="723207"/>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EADDF1CE-1FCD-F65C-64D5-510FB6541874}"/>
              </a:ext>
            </a:extLst>
          </p:cNvPr>
          <p:cNvSpPr>
            <a:spLocks noGrp="1"/>
          </p:cNvSpPr>
          <p:nvPr>
            <p:ph type="title"/>
          </p:nvPr>
        </p:nvSpPr>
        <p:spPr>
          <a:xfrm>
            <a:off x="838200" y="365126"/>
            <a:ext cx="10515600" cy="359728"/>
          </a:xfrm>
        </p:spPr>
        <p:txBody>
          <a:bodyPr>
            <a:normAutofit fontScale="90000"/>
          </a:bodyPr>
          <a:lstStyle/>
          <a:p>
            <a:r>
              <a:rPr lang="fr-FR" dirty="0" err="1"/>
              <a:t>Suppressed</a:t>
            </a:r>
            <a:r>
              <a:rPr lang="fr-FR" dirty="0"/>
              <a:t> / </a:t>
            </a:r>
            <a:r>
              <a:rPr lang="fr-FR" dirty="0" err="1"/>
              <a:t>Omitted</a:t>
            </a:r>
            <a:r>
              <a:rPr lang="fr-FR" dirty="0"/>
              <a:t> Fields</a:t>
            </a:r>
          </a:p>
        </p:txBody>
      </p:sp>
      <p:sp>
        <p:nvSpPr>
          <p:cNvPr id="3" name="Espace réservé du contenu 2">
            <a:extLst>
              <a:ext uri="{FF2B5EF4-FFF2-40B4-BE49-F238E27FC236}">
                <a16:creationId xmlns:a16="http://schemas.microsoft.com/office/drawing/2014/main" id="{5D56CF53-9D14-7302-C0AB-31A21C929B7A}"/>
              </a:ext>
            </a:extLst>
          </p:cNvPr>
          <p:cNvSpPr>
            <a:spLocks noGrp="1"/>
          </p:cNvSpPr>
          <p:nvPr>
            <p:ph sz="half" idx="1"/>
          </p:nvPr>
        </p:nvSpPr>
        <p:spPr>
          <a:xfrm>
            <a:off x="843281" y="904240"/>
            <a:ext cx="5181600" cy="4652963"/>
          </a:xfrm>
        </p:spPr>
        <p:txBody>
          <a:bodyPr>
            <a:noAutofit/>
          </a:bodyPr>
          <a:lstStyle/>
          <a:p>
            <a:pPr marL="0" indent="0">
              <a:buNone/>
            </a:pPr>
            <a:r>
              <a:rPr lang="fr-FR" sz="1000" dirty="0"/>
              <a:t>1. DISTRESS COSPAS-SARSAT POSITION CONFIRMED UPDATE ALERT</a:t>
            </a:r>
            <a:br>
              <a:rPr lang="fr-FR" sz="1000" dirty="0"/>
            </a:br>
            <a:r>
              <a:rPr lang="fr-FR" sz="1000" dirty="0"/>
              <a:t>2. MSG NO 28478 FMCC REF NO 281003</a:t>
            </a:r>
            <a:br>
              <a:rPr lang="fr-FR" sz="1000" dirty="0"/>
            </a:br>
            <a:r>
              <a:rPr lang="fr-FR" sz="1000" dirty="0"/>
              <a:t>3. DETECTED AT 01 MAY 22 001751 UTC BY MEOSAR</a:t>
            </a:r>
            <a:br>
              <a:rPr lang="fr-FR" sz="1000" dirty="0"/>
            </a:br>
            <a:r>
              <a:rPr lang="fr-FR" sz="1000" dirty="0"/>
              <a:t>4. DETECTION FREQUENCY 406.0314 MHZ</a:t>
            </a:r>
            <a:br>
              <a:rPr lang="fr-FR" sz="1000" dirty="0"/>
            </a:br>
            <a:r>
              <a:rPr lang="fr-FR" sz="1000" dirty="0"/>
              <a:t>5. COUNTRY OF BEACON REGISTRATION 227/FRANCE</a:t>
            </a:r>
            <a:br>
              <a:rPr lang="fr-FR" sz="1000" dirty="0"/>
            </a:br>
            <a:r>
              <a:rPr lang="fr-FR" sz="1000" dirty="0"/>
              <a:t>6. USER CLASS FGB -</a:t>
            </a:r>
            <a:br>
              <a:rPr lang="fr-FR" sz="1000" dirty="0"/>
            </a:br>
            <a:r>
              <a:rPr lang="fr-FR" sz="1000" dirty="0"/>
              <a:t> STANDARD LOCATION - PLB</a:t>
            </a:r>
            <a:br>
              <a:rPr lang="fr-FR" sz="1000" dirty="0"/>
            </a:br>
            <a:r>
              <a:rPr lang="fr-FR" sz="1000" dirty="0"/>
              <a:t> SERIAL NO: 4108</a:t>
            </a:r>
            <a:br>
              <a:rPr lang="fr-FR" sz="1000" dirty="0"/>
            </a:br>
            <a:r>
              <a:rPr lang="fr-FR" sz="1000" dirty="0"/>
              <a:t> IDENTIFICATION 335/4108</a:t>
            </a:r>
            <a:br>
              <a:rPr lang="fr-FR" sz="1000" dirty="0"/>
            </a:br>
            <a:r>
              <a:rPr lang="fr-FR" sz="1000" dirty="0"/>
              <a:t>7. EMERGENCY CODE NIL</a:t>
            </a:r>
            <a:br>
              <a:rPr lang="fr-FR" sz="1000" dirty="0"/>
            </a:br>
            <a:r>
              <a:rPr lang="fr-FR" sz="1000" dirty="0"/>
              <a:t>8. POSITIONS</a:t>
            </a:r>
            <a:br>
              <a:rPr lang="fr-FR" sz="1000" dirty="0"/>
            </a:br>
            <a:r>
              <a:rPr lang="fr-FR" sz="1000" dirty="0"/>
              <a:t> CONFIRMED - 47 02.4N 002 53.7W</a:t>
            </a:r>
            <a:br>
              <a:rPr lang="fr-FR" sz="1000" dirty="0"/>
            </a:br>
            <a:r>
              <a:rPr lang="fr-FR" sz="1000" dirty="0"/>
              <a:t> DOPPLER A - NIL</a:t>
            </a:r>
            <a:br>
              <a:rPr lang="fr-FR" sz="1000" dirty="0"/>
            </a:br>
            <a:r>
              <a:rPr lang="fr-FR" sz="1000" dirty="0"/>
              <a:t> DOPPLER B - NIL</a:t>
            </a:r>
            <a:br>
              <a:rPr lang="fr-FR" sz="1000" dirty="0"/>
            </a:br>
            <a:r>
              <a:rPr lang="fr-FR" sz="1000" dirty="0"/>
              <a:t> DOA – 47 02.4N 002 53.7W EXPECTED ACCURACY 2 NMS</a:t>
            </a:r>
            <a:br>
              <a:rPr lang="fr-FR" sz="1000" dirty="0"/>
            </a:br>
            <a:r>
              <a:rPr lang="fr-FR" sz="1000" dirty="0"/>
              <a:t> ENCODED - 47 04.60N 002 55.06W</a:t>
            </a:r>
            <a:br>
              <a:rPr lang="fr-FR" sz="1000" dirty="0"/>
            </a:br>
            <a:r>
              <a:rPr lang="fr-FR" sz="1000" dirty="0"/>
              <a:t>GNSS ALTITUDE 00160 METRES</a:t>
            </a:r>
            <a:br>
              <a:rPr lang="fr-FR" sz="1000" dirty="0"/>
            </a:br>
            <a:r>
              <a:rPr lang="fr-FR" sz="1000" dirty="0"/>
              <a:t> UPDATE TIME WITHIN 4 HOURS OF DETECTION TIME</a:t>
            </a:r>
            <a:br>
              <a:rPr lang="fr-FR" sz="1000" dirty="0"/>
            </a:br>
            <a:r>
              <a:rPr lang="fr-FR" sz="1000" dirty="0"/>
              <a:t>9. ENCODED POSITION PROVIDED BY INTERNAL</a:t>
            </a:r>
            <a:br>
              <a:rPr lang="fr-FR" sz="1000" dirty="0"/>
            </a:br>
            <a:r>
              <a:rPr lang="fr-FR" sz="1000" dirty="0"/>
              <a:t>10. NEXT PASS / EXPECTED DATA TIMES</a:t>
            </a:r>
            <a:br>
              <a:rPr lang="fr-FR" sz="1000" dirty="0"/>
            </a:br>
            <a:r>
              <a:rPr lang="fr-FR" sz="1000" dirty="0"/>
              <a:t> CONFIRMED - NIL</a:t>
            </a:r>
            <a:br>
              <a:rPr lang="fr-FR" sz="1000" dirty="0"/>
            </a:br>
            <a:r>
              <a:rPr lang="fr-FR" sz="1000" dirty="0"/>
              <a:t> DOPPLER A - UNKNOWN</a:t>
            </a:r>
            <a:br>
              <a:rPr lang="fr-FR" sz="1000" dirty="0"/>
            </a:br>
            <a:r>
              <a:rPr lang="fr-FR" sz="1000" dirty="0"/>
              <a:t> DOPPLER B - UNKNOWN</a:t>
            </a:r>
            <a:br>
              <a:rPr lang="fr-FR" sz="1000" dirty="0"/>
            </a:br>
            <a:r>
              <a:rPr lang="fr-FR" sz="1000" dirty="0"/>
              <a:t> DOA - UNKNOWN</a:t>
            </a:r>
            <a:br>
              <a:rPr lang="fr-FR" sz="1000" dirty="0"/>
            </a:br>
            <a:r>
              <a:rPr lang="fr-FR" sz="1000" dirty="0"/>
              <a:t> ENCODED - NIL</a:t>
            </a:r>
            <a:br>
              <a:rPr lang="fr-FR" sz="1000" dirty="0"/>
            </a:br>
            <a:r>
              <a:rPr lang="fr-FR" sz="1000" dirty="0"/>
              <a:t>11. HEX ID 1C6EA7A018FFBFF HOMING SIGNAL 121.5 MHZ</a:t>
            </a:r>
            <a:br>
              <a:rPr lang="fr-FR" sz="1000" dirty="0"/>
            </a:br>
            <a:r>
              <a:rPr lang="fr-FR" sz="1000" dirty="0"/>
              <a:t>12. ACTIVATION TYPE NIL</a:t>
            </a:r>
            <a:br>
              <a:rPr lang="fr-FR" sz="1000" dirty="0"/>
            </a:br>
            <a:r>
              <a:rPr lang="fr-FR" sz="1000" dirty="0"/>
              <a:t>13. BEACON NUMBER ON AIRCRAFT OR VESSEL NO. NIL</a:t>
            </a:r>
            <a:br>
              <a:rPr lang="fr-FR" sz="1000" dirty="0"/>
            </a:br>
            <a:r>
              <a:rPr lang="fr-FR" sz="1000" dirty="0"/>
              <a:t>14. OTHER ENCODED INFORMATION</a:t>
            </a:r>
            <a:br>
              <a:rPr lang="fr-FR" sz="1000" dirty="0"/>
            </a:br>
            <a:r>
              <a:rPr lang="fr-FR" sz="1000" dirty="0"/>
              <a:t> ACR ELECTRONICS INC. TAC 335</a:t>
            </a:r>
            <a:br>
              <a:rPr lang="fr-FR" sz="1000" dirty="0"/>
            </a:br>
            <a:r>
              <a:rPr lang="fr-FR" sz="1000" dirty="0"/>
              <a:t> BEACON MODEL - PLB-400 / PLB-425</a:t>
            </a:r>
            <a:br>
              <a:rPr lang="fr-FR" sz="1000" dirty="0"/>
            </a:br>
            <a:r>
              <a:rPr lang="fr-FR" sz="1000" dirty="0"/>
              <a:t> ENCODED POSITION UNCERTAINTY :</a:t>
            </a:r>
            <a:br>
              <a:rPr lang="fr-FR" sz="1000" dirty="0"/>
            </a:br>
            <a:r>
              <a:rPr lang="fr-FR" sz="1000" dirty="0"/>
              <a:t> PLUS-MINUS 2 SECONDS OF LATITUDE AND LONGITUDE</a:t>
            </a:r>
            <a:br>
              <a:rPr lang="fr-FR" sz="1000" dirty="0"/>
            </a:br>
            <a:r>
              <a:rPr lang="fr-FR" sz="1000" dirty="0"/>
              <a:t>15. OPERATIONAL INFORMATION</a:t>
            </a:r>
            <a:br>
              <a:rPr lang="fr-FR" sz="1000" dirty="0"/>
            </a:br>
            <a:r>
              <a:rPr lang="fr-FR" sz="1000" dirty="0"/>
              <a:t> REGISTRATION INFORMATION AT FMCC</a:t>
            </a:r>
            <a:br>
              <a:rPr lang="fr-FR" sz="1000" dirty="0"/>
            </a:br>
            <a:r>
              <a:rPr lang="fr-FR" sz="1000" dirty="0"/>
              <a:t> BEACON REGISTRATION INFO PROVIDED IN A SEPARATE MESSAGE</a:t>
            </a:r>
            <a:br>
              <a:rPr lang="fr-FR" sz="1000" dirty="0"/>
            </a:br>
            <a:r>
              <a:rPr lang="fr-FR" sz="1000" dirty="0"/>
              <a:t> MEOSAR ALERT LAST DETECTED AT 01 MAY 22 001751 UTC</a:t>
            </a:r>
            <a:br>
              <a:rPr lang="fr-FR" sz="1000" dirty="0"/>
            </a:br>
            <a:r>
              <a:rPr lang="fr-FR" sz="1000" dirty="0"/>
              <a:t>16. REMARKS</a:t>
            </a:r>
            <a:br>
              <a:rPr lang="fr-FR" sz="1000" dirty="0"/>
            </a:br>
            <a:r>
              <a:rPr lang="fr-FR" sz="1000" dirty="0"/>
              <a:t> NIL</a:t>
            </a:r>
            <a:br>
              <a:rPr lang="fr-FR" sz="1000" dirty="0"/>
            </a:br>
            <a:r>
              <a:rPr lang="fr-FR" sz="1000" dirty="0"/>
              <a:t>END OF MESSAGE</a:t>
            </a:r>
          </a:p>
        </p:txBody>
      </p:sp>
      <p:sp>
        <p:nvSpPr>
          <p:cNvPr id="4" name="Espace réservé du contenu 3">
            <a:extLst>
              <a:ext uri="{FF2B5EF4-FFF2-40B4-BE49-F238E27FC236}">
                <a16:creationId xmlns:a16="http://schemas.microsoft.com/office/drawing/2014/main" id="{7313E08E-A452-17F3-9CB6-564818442F69}"/>
              </a:ext>
            </a:extLst>
          </p:cNvPr>
          <p:cNvSpPr>
            <a:spLocks noGrp="1"/>
          </p:cNvSpPr>
          <p:nvPr>
            <p:ph sz="half" idx="2"/>
          </p:nvPr>
        </p:nvSpPr>
        <p:spPr>
          <a:xfrm>
            <a:off x="6101542" y="1837112"/>
            <a:ext cx="5252258" cy="2128059"/>
          </a:xfrm>
        </p:spPr>
        <p:txBody>
          <a:bodyPr>
            <a:normAutofit fontScale="55000" lnSpcReduction="20000"/>
          </a:bodyPr>
          <a:lstStyle/>
          <a:p>
            <a:endParaRPr lang="fr-FR" dirty="0">
              <a:solidFill>
                <a:srgbClr val="FF0000"/>
              </a:solidFill>
            </a:endParaRPr>
          </a:p>
          <a:p>
            <a:pPr marL="0" indent="0">
              <a:buNone/>
            </a:pPr>
            <a:r>
              <a:rPr lang="fr-FR" sz="4400" u="sng" dirty="0">
                <a:solidFill>
                  <a:srgbClr val="FF0000"/>
                </a:solidFill>
              </a:rPr>
              <a:t>New SIT 185 Message:</a:t>
            </a:r>
          </a:p>
          <a:p>
            <a:r>
              <a:rPr lang="fr-FR" sz="4400" dirty="0">
                <a:solidFill>
                  <a:srgbClr val="FF0000"/>
                </a:solidFill>
              </a:rPr>
              <a:t>Info on the « NEXT PASS/EXPECTED DATA TIME » are </a:t>
            </a:r>
            <a:r>
              <a:rPr lang="fr-FR" sz="4400" dirty="0" err="1">
                <a:solidFill>
                  <a:srgbClr val="FF0000"/>
                </a:solidFill>
              </a:rPr>
              <a:t>suppressed</a:t>
            </a:r>
            <a:endParaRPr lang="fr-FR" sz="4400" dirty="0">
              <a:solidFill>
                <a:srgbClr val="FF0000"/>
              </a:solidFill>
            </a:endParaRPr>
          </a:p>
          <a:p>
            <a:r>
              <a:rPr lang="fr-FR" sz="4400" dirty="0" err="1">
                <a:solidFill>
                  <a:srgbClr val="FF0000"/>
                </a:solidFill>
              </a:rPr>
              <a:t>Some</a:t>
            </a:r>
            <a:r>
              <a:rPr lang="fr-FR" sz="4400" dirty="0">
                <a:solidFill>
                  <a:srgbClr val="FF0000"/>
                </a:solidFill>
              </a:rPr>
              <a:t> </a:t>
            </a:r>
            <a:r>
              <a:rPr lang="fr-FR" sz="4400" dirty="0" err="1">
                <a:solidFill>
                  <a:srgbClr val="FF0000"/>
                </a:solidFill>
              </a:rPr>
              <a:t>fields</a:t>
            </a:r>
            <a:r>
              <a:rPr lang="fr-FR" sz="4400" dirty="0">
                <a:solidFill>
                  <a:srgbClr val="FF0000"/>
                </a:solidFill>
              </a:rPr>
              <a:t> </a:t>
            </a:r>
            <a:r>
              <a:rPr lang="fr-FR" sz="4400" dirty="0" err="1">
                <a:solidFill>
                  <a:srgbClr val="FF0000"/>
                </a:solidFill>
              </a:rPr>
              <a:t>where</a:t>
            </a:r>
            <a:r>
              <a:rPr lang="fr-FR" sz="4400" dirty="0">
                <a:solidFill>
                  <a:srgbClr val="FF0000"/>
                </a:solidFill>
              </a:rPr>
              <a:t> the value </a:t>
            </a:r>
            <a:r>
              <a:rPr lang="fr-FR" sz="4400" dirty="0" err="1">
                <a:solidFill>
                  <a:srgbClr val="FF0000"/>
                </a:solidFill>
              </a:rPr>
              <a:t>is</a:t>
            </a:r>
            <a:r>
              <a:rPr lang="fr-FR" sz="4400" dirty="0">
                <a:solidFill>
                  <a:srgbClr val="FF0000"/>
                </a:solidFill>
              </a:rPr>
              <a:t> « NIL » </a:t>
            </a:r>
          </a:p>
          <a:p>
            <a:pPr marL="0" indent="0">
              <a:buNone/>
            </a:pPr>
            <a:r>
              <a:rPr lang="fr-FR" sz="4400" dirty="0">
                <a:solidFill>
                  <a:srgbClr val="FF0000"/>
                </a:solidFill>
              </a:rPr>
              <a:t> </a:t>
            </a:r>
            <a:r>
              <a:rPr lang="fr-FR" sz="4400" dirty="0" err="1">
                <a:solidFill>
                  <a:srgbClr val="FF0000"/>
                </a:solidFill>
              </a:rPr>
              <a:t>may</a:t>
            </a:r>
            <a:r>
              <a:rPr lang="fr-FR" sz="4400" dirty="0">
                <a:solidFill>
                  <a:srgbClr val="FF0000"/>
                </a:solidFill>
              </a:rPr>
              <a:t> </a:t>
            </a:r>
            <a:r>
              <a:rPr lang="fr-FR" sz="4400" dirty="0" err="1">
                <a:solidFill>
                  <a:srgbClr val="FF0000"/>
                </a:solidFill>
              </a:rPr>
              <a:t>be</a:t>
            </a:r>
            <a:r>
              <a:rPr lang="fr-FR" sz="4400" dirty="0">
                <a:solidFill>
                  <a:srgbClr val="FF0000"/>
                </a:solidFill>
              </a:rPr>
              <a:t> </a:t>
            </a:r>
            <a:r>
              <a:rPr lang="fr-FR" sz="4400" dirty="0" err="1">
                <a:solidFill>
                  <a:srgbClr val="FF0000"/>
                </a:solidFill>
              </a:rPr>
              <a:t>omitted</a:t>
            </a:r>
            <a:endParaRPr lang="fr-FR" sz="4400" dirty="0">
              <a:solidFill>
                <a:srgbClr val="FF0000"/>
              </a:solidFill>
            </a:endParaRPr>
          </a:p>
        </p:txBody>
      </p:sp>
      <p:sp>
        <p:nvSpPr>
          <p:cNvPr id="5" name="Espace réservé de la date 4">
            <a:extLst>
              <a:ext uri="{FF2B5EF4-FFF2-40B4-BE49-F238E27FC236}">
                <a16:creationId xmlns:a16="http://schemas.microsoft.com/office/drawing/2014/main" id="{339CC60B-2A3A-1BDF-C219-1A81BA9B9CC7}"/>
              </a:ext>
            </a:extLst>
          </p:cNvPr>
          <p:cNvSpPr>
            <a:spLocks noGrp="1"/>
          </p:cNvSpPr>
          <p:nvPr>
            <p:ph type="dt" sz="half" idx="10"/>
          </p:nvPr>
        </p:nvSpPr>
        <p:spPr/>
        <p:txBody>
          <a:bodyPr/>
          <a:lstStyle/>
          <a:p>
            <a:r>
              <a:rPr lang="fr-FR"/>
              <a:t>02/05/2022</a:t>
            </a:r>
          </a:p>
        </p:txBody>
      </p:sp>
      <p:sp>
        <p:nvSpPr>
          <p:cNvPr id="7" name="Espace réservé du numéro de diapositive 6">
            <a:extLst>
              <a:ext uri="{FF2B5EF4-FFF2-40B4-BE49-F238E27FC236}">
                <a16:creationId xmlns:a16="http://schemas.microsoft.com/office/drawing/2014/main" id="{17E99E97-B5CD-5040-F975-DC9011BCEA19}"/>
              </a:ext>
            </a:extLst>
          </p:cNvPr>
          <p:cNvSpPr>
            <a:spLocks noGrp="1"/>
          </p:cNvSpPr>
          <p:nvPr>
            <p:ph type="sldNum" sz="quarter" idx="12"/>
          </p:nvPr>
        </p:nvSpPr>
        <p:spPr/>
        <p:txBody>
          <a:bodyPr/>
          <a:lstStyle/>
          <a:p>
            <a:fld id="{B7727A56-0894-45C3-8216-0B81D01E6BD0}" type="slidenum">
              <a:rPr lang="fr-FR" smtClean="0"/>
              <a:t>5</a:t>
            </a:fld>
            <a:endParaRPr lang="fr-FR"/>
          </a:p>
        </p:txBody>
      </p:sp>
      <p:sp>
        <p:nvSpPr>
          <p:cNvPr id="10" name="Rectangle 9"/>
          <p:cNvSpPr/>
          <p:nvPr/>
        </p:nvSpPr>
        <p:spPr>
          <a:xfrm>
            <a:off x="6024881" y="4603096"/>
            <a:ext cx="4615559" cy="954107"/>
          </a:xfrm>
          <a:prstGeom prst="rect">
            <a:avLst/>
          </a:prstGeom>
        </p:spPr>
        <p:txBody>
          <a:bodyPr wrap="none">
            <a:spAutoFit/>
          </a:bodyPr>
          <a:lstStyle/>
          <a:p>
            <a:r>
              <a:rPr lang="en-CA" sz="2800" b="1" dirty="0">
                <a:solidFill>
                  <a:srgbClr val="00B050"/>
                </a:solidFill>
                <a:latin typeface="Calibri" panose="020F0502020204030204" pitchFamily="34" charset="0"/>
                <a:ea typeface="Times New Roman" panose="02020603050405020304" pitchFamily="18" charset="0"/>
              </a:rPr>
              <a:t>To keep the message as short </a:t>
            </a:r>
          </a:p>
          <a:p>
            <a:r>
              <a:rPr lang="en-CA" sz="2800" b="1" dirty="0">
                <a:solidFill>
                  <a:srgbClr val="00B050"/>
                </a:solidFill>
                <a:latin typeface="Calibri" panose="020F0502020204030204" pitchFamily="34" charset="0"/>
                <a:ea typeface="Times New Roman" panose="02020603050405020304" pitchFamily="18" charset="0"/>
              </a:rPr>
              <a:t>and as clear as possible</a:t>
            </a:r>
            <a:endParaRPr lang="fr-FR" sz="2800" b="1" dirty="0">
              <a:solidFill>
                <a:srgbClr val="00B050"/>
              </a:solidFill>
            </a:endParaRPr>
          </a:p>
        </p:txBody>
      </p:sp>
      <p:sp>
        <p:nvSpPr>
          <p:cNvPr id="12" name="Espace réservé du pied de page 19">
            <a:extLst>
              <a:ext uri="{FF2B5EF4-FFF2-40B4-BE49-F238E27FC236}">
                <a16:creationId xmlns:a16="http://schemas.microsoft.com/office/drawing/2014/main" id="{3F3AA8F3-FF16-743F-04F2-79A8EFC332AA}"/>
              </a:ext>
            </a:extLst>
          </p:cNvPr>
          <p:cNvSpPr>
            <a:spLocks noGrp="1"/>
          </p:cNvSpPr>
          <p:nvPr>
            <p:ph type="ftr" sz="quarter" idx="11"/>
          </p:nvPr>
        </p:nvSpPr>
        <p:spPr>
          <a:xfrm>
            <a:off x="4038600" y="6356350"/>
            <a:ext cx="4114800" cy="365125"/>
          </a:xfrm>
        </p:spPr>
        <p:txBody>
          <a:bodyPr/>
          <a:lstStyle/>
          <a:p>
            <a:r>
              <a:rPr lang="fr-FR" dirty="0"/>
              <a:t>New SIT 185 Messages</a:t>
            </a:r>
          </a:p>
        </p:txBody>
      </p:sp>
    </p:spTree>
    <p:extLst>
      <p:ext uri="{BB962C8B-B14F-4D97-AF65-F5344CB8AC3E}">
        <p14:creationId xmlns:p14="http://schemas.microsoft.com/office/powerpoint/2010/main" val="1747052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088967" y="4840499"/>
            <a:ext cx="4984866" cy="1206141"/>
          </a:xfrm>
          <a:prstGeom prst="rect">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50"/>
              </a:solidFill>
            </a:endParaRPr>
          </a:p>
        </p:txBody>
      </p:sp>
      <p:sp>
        <p:nvSpPr>
          <p:cNvPr id="2" name="Titre 1">
            <a:extLst>
              <a:ext uri="{FF2B5EF4-FFF2-40B4-BE49-F238E27FC236}">
                <a16:creationId xmlns:a16="http://schemas.microsoft.com/office/drawing/2014/main" id="{EADDF1CE-1FCD-F65C-64D5-510FB6541874}"/>
              </a:ext>
            </a:extLst>
          </p:cNvPr>
          <p:cNvSpPr>
            <a:spLocks noGrp="1"/>
          </p:cNvSpPr>
          <p:nvPr>
            <p:ph type="title"/>
          </p:nvPr>
        </p:nvSpPr>
        <p:spPr>
          <a:xfrm>
            <a:off x="838200" y="365126"/>
            <a:ext cx="10515600" cy="359728"/>
          </a:xfrm>
        </p:spPr>
        <p:txBody>
          <a:bodyPr>
            <a:normAutofit fontScale="90000"/>
          </a:bodyPr>
          <a:lstStyle/>
          <a:p>
            <a:r>
              <a:rPr lang="fr-FR" dirty="0"/>
              <a:t>Fields </a:t>
            </a:r>
            <a:r>
              <a:rPr lang="fr-FR" dirty="0" err="1"/>
              <a:t>which</a:t>
            </a:r>
            <a:r>
              <a:rPr lang="fr-FR" dirty="0"/>
              <a:t> </a:t>
            </a:r>
            <a:r>
              <a:rPr lang="fr-FR" dirty="0" err="1"/>
              <a:t>may</a:t>
            </a:r>
            <a:r>
              <a:rPr lang="fr-FR" dirty="0"/>
              <a:t> </a:t>
            </a:r>
            <a:r>
              <a:rPr lang="fr-FR" dirty="0" err="1"/>
              <a:t>be</a:t>
            </a:r>
            <a:r>
              <a:rPr lang="fr-FR" dirty="0"/>
              <a:t> </a:t>
            </a:r>
            <a:r>
              <a:rPr lang="fr-FR" dirty="0" err="1"/>
              <a:t>omitted</a:t>
            </a:r>
            <a:endParaRPr lang="fr-FR" dirty="0"/>
          </a:p>
        </p:txBody>
      </p:sp>
      <p:sp>
        <p:nvSpPr>
          <p:cNvPr id="3" name="Espace réservé du contenu 2">
            <a:extLst>
              <a:ext uri="{FF2B5EF4-FFF2-40B4-BE49-F238E27FC236}">
                <a16:creationId xmlns:a16="http://schemas.microsoft.com/office/drawing/2014/main" id="{5D56CF53-9D14-7302-C0AB-31A21C929B7A}"/>
              </a:ext>
            </a:extLst>
          </p:cNvPr>
          <p:cNvSpPr>
            <a:spLocks noGrp="1"/>
          </p:cNvSpPr>
          <p:nvPr>
            <p:ph sz="half" idx="1"/>
          </p:nvPr>
        </p:nvSpPr>
        <p:spPr>
          <a:xfrm>
            <a:off x="6863542" y="1083968"/>
            <a:ext cx="5181600" cy="4652963"/>
          </a:xfrm>
        </p:spPr>
        <p:txBody>
          <a:bodyPr>
            <a:noAutofit/>
          </a:bodyPr>
          <a:lstStyle/>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1. DISTRESS COSPAS-SARSAT POSITION UPDATE ALERT</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2. MSG NO 28478 FMCC REF NO 281003</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3. BEACON MESSAGE INFORMATION</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TYPE STANDART LOCATION - PLB</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SERIAL NO 4108</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HEX ID 1C6EA7A018FFBFF</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COUNTRY OF BEACON REGISTRATION 227/FRA</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HOMING SIGNAL 121.5 MHZ</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GNSS POSITION PROVIDED BY INTERNAL</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4. ALERT POSITION INFORMATION</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DETECTED AT 01 MAY 22 001751 UTC BY MEOSAR</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GNSS - 47 04.60N 002 55.06W</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ALTITUDE 00160 METRES</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UPDATE TIME WITHIN 4 HOURS OF DETECTION TIME</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MCC REFERENCE - 47 02.4N 002 53.7W</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DOA - 47 02.4N 002 53.7W ESTIMATED ERROR 2 NMS</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ALERT LAST DETECTED AT 01 MAY 22 001751 UTC</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5. OTHER INFORMATION</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REGISTRATION INFORMATION AT FMCC</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REGISTRATION INFO PROVIDED IN A SEPARATE MESSAGE</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TAC 335</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MODEL - PLB-400 / PLB-425</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ENCODED POSITION UNCERTAINTY :</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PLUS-MINUS 2 SECONDS OF LATITUDE AND LONGITUDE</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 DETECTION FREQUENCY 406.0314 MHZ</a:t>
            </a:r>
          </a:p>
          <a:p>
            <a:pPr marL="0" indent="0">
              <a:spcBef>
                <a:spcPts val="0"/>
              </a:spcBef>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6. REMARKS NIL</a:t>
            </a:r>
          </a:p>
          <a:p>
            <a:pPr marL="0" indent="0">
              <a:spcBef>
                <a:spcPts val="0"/>
              </a:spcBef>
              <a:buNone/>
            </a:pPr>
            <a:r>
              <a:rPr lang="fr-FR" sz="1000" dirty="0">
                <a:latin typeface="Calibri" panose="020F0502020204030204" pitchFamily="34" charset="0"/>
                <a:ea typeface="Calibri" panose="020F0502020204030204" pitchFamily="34" charset="0"/>
                <a:cs typeface="Times New Roman" panose="02020603050405020304" pitchFamily="18" charset="0"/>
              </a:rPr>
              <a:t>END OF MESSAGE</a:t>
            </a:r>
          </a:p>
          <a:p>
            <a:pPr marL="0" indent="0">
              <a:buNone/>
            </a:pPr>
            <a:endParaRPr lang="fr-FR" sz="1000" dirty="0"/>
          </a:p>
        </p:txBody>
      </p:sp>
      <p:sp>
        <p:nvSpPr>
          <p:cNvPr id="4" name="Espace réservé du contenu 3">
            <a:extLst>
              <a:ext uri="{FF2B5EF4-FFF2-40B4-BE49-F238E27FC236}">
                <a16:creationId xmlns:a16="http://schemas.microsoft.com/office/drawing/2014/main" id="{7313E08E-A452-17F3-9CB6-564818442F69}"/>
              </a:ext>
            </a:extLst>
          </p:cNvPr>
          <p:cNvSpPr>
            <a:spLocks noGrp="1"/>
          </p:cNvSpPr>
          <p:nvPr>
            <p:ph sz="half" idx="2"/>
          </p:nvPr>
        </p:nvSpPr>
        <p:spPr>
          <a:xfrm>
            <a:off x="990600" y="4522708"/>
            <a:ext cx="5181600" cy="1474528"/>
          </a:xfrm>
        </p:spPr>
        <p:txBody>
          <a:bodyPr>
            <a:normAutofit/>
          </a:bodyPr>
          <a:lstStyle/>
          <a:p>
            <a:pPr marL="0" indent="0">
              <a:buNone/>
            </a:pPr>
            <a:endParaRPr lang="fr-FR" dirty="0">
              <a:solidFill>
                <a:srgbClr val="00B050"/>
              </a:solidFill>
            </a:endParaRPr>
          </a:p>
          <a:p>
            <a:pPr marL="0" indent="0" algn="ctr">
              <a:buNone/>
            </a:pPr>
            <a:r>
              <a:rPr lang="fr-FR" b="1" dirty="0">
                <a:solidFill>
                  <a:srgbClr val="00B050"/>
                </a:solidFill>
              </a:rPr>
              <a:t>A shorter and more concise new SIT 185 message</a:t>
            </a:r>
          </a:p>
        </p:txBody>
      </p:sp>
      <p:sp>
        <p:nvSpPr>
          <p:cNvPr id="5" name="Espace réservé de la date 4">
            <a:extLst>
              <a:ext uri="{FF2B5EF4-FFF2-40B4-BE49-F238E27FC236}">
                <a16:creationId xmlns:a16="http://schemas.microsoft.com/office/drawing/2014/main" id="{339CC60B-2A3A-1BDF-C219-1A81BA9B9CC7}"/>
              </a:ext>
            </a:extLst>
          </p:cNvPr>
          <p:cNvSpPr>
            <a:spLocks noGrp="1"/>
          </p:cNvSpPr>
          <p:nvPr>
            <p:ph type="dt" sz="half" idx="10"/>
          </p:nvPr>
        </p:nvSpPr>
        <p:spPr/>
        <p:txBody>
          <a:bodyPr/>
          <a:lstStyle/>
          <a:p>
            <a:r>
              <a:rPr lang="fr-FR" dirty="0"/>
              <a:t>02/05/2022</a:t>
            </a:r>
          </a:p>
        </p:txBody>
      </p:sp>
      <p:sp>
        <p:nvSpPr>
          <p:cNvPr id="7" name="Espace réservé du numéro de diapositive 6">
            <a:extLst>
              <a:ext uri="{FF2B5EF4-FFF2-40B4-BE49-F238E27FC236}">
                <a16:creationId xmlns:a16="http://schemas.microsoft.com/office/drawing/2014/main" id="{17E99E97-B5CD-5040-F975-DC9011BCEA19}"/>
              </a:ext>
            </a:extLst>
          </p:cNvPr>
          <p:cNvSpPr>
            <a:spLocks noGrp="1"/>
          </p:cNvSpPr>
          <p:nvPr>
            <p:ph type="sldNum" sz="quarter" idx="12"/>
          </p:nvPr>
        </p:nvSpPr>
        <p:spPr/>
        <p:txBody>
          <a:bodyPr/>
          <a:lstStyle/>
          <a:p>
            <a:fld id="{B7727A56-0894-45C3-8216-0B81D01E6BD0}" type="slidenum">
              <a:rPr lang="fr-FR" smtClean="0"/>
              <a:t>6</a:t>
            </a:fld>
            <a:endParaRPr lang="fr-FR"/>
          </a:p>
        </p:txBody>
      </p:sp>
      <p:sp>
        <p:nvSpPr>
          <p:cNvPr id="10" name="Rectangle 9"/>
          <p:cNvSpPr/>
          <p:nvPr/>
        </p:nvSpPr>
        <p:spPr>
          <a:xfrm>
            <a:off x="3128356" y="1134726"/>
            <a:ext cx="4433455" cy="3323987"/>
          </a:xfrm>
          <a:prstGeom prst="rect">
            <a:avLst/>
          </a:prstGeom>
        </p:spPr>
        <p:txBody>
          <a:bodyPr wrap="square">
            <a:spAutoFit/>
          </a:bodyPr>
          <a:lstStyle/>
          <a:p>
            <a:pPr>
              <a:spcAft>
                <a:spcPts val="0"/>
              </a:spcAft>
            </a:pPr>
            <a:r>
              <a:rPr lang="en-US" sz="1200" b="1" u="sng" dirty="0">
                <a:ea typeface="Calibri" panose="020F0502020204030204" pitchFamily="34" charset="0"/>
                <a:cs typeface="Times New Roman" panose="02020603050405020304" pitchFamily="18" charset="0"/>
              </a:rPr>
              <a:t>LISTING</a:t>
            </a:r>
          </a:p>
          <a:p>
            <a:pPr>
              <a:spcAft>
                <a:spcPts val="0"/>
              </a:spcAft>
            </a:pPr>
            <a:r>
              <a:rPr lang="en-US" sz="1000" dirty="0">
                <a:ea typeface="Calibri" panose="020F0502020204030204" pitchFamily="34" charset="0"/>
                <a:cs typeface="Times New Roman" panose="02020603050405020304" pitchFamily="18" charset="0"/>
              </a:rPr>
              <a:t>3.	</a:t>
            </a: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TYPE OF BEACON 			</a:t>
            </a: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IDENTIFICATION 	</a:t>
            </a: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COUNTRY OF BEACON REGISTRATION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BEACON NUMBER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HOMING SIGNAL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ACTIVATION TYPE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SOURCE OF GNSS POSITION DATA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EMERGENCY CODE </a:t>
            </a:r>
            <a:endParaRPr lang="fr-FR" sz="1000" dirty="0">
              <a:ea typeface="Calibri" panose="020F0502020204030204" pitchFamily="34" charset="0"/>
              <a:cs typeface="Times New Roman" panose="02020603050405020304" pitchFamily="18" charset="0"/>
            </a:endParaRPr>
          </a:p>
          <a:p>
            <a:pPr indent="449580">
              <a:spcAft>
                <a:spcPts val="0"/>
              </a:spcAft>
            </a:pPr>
            <a:r>
              <a:rPr lang="en-US" sz="1000" dirty="0">
                <a:ea typeface="Calibri" panose="020F0502020204030204" pitchFamily="34" charset="0"/>
                <a:cs typeface="Times New Roman" panose="02020603050405020304" pitchFamily="18" charset="0"/>
              </a:rPr>
              <a:t> </a:t>
            </a:r>
            <a:endParaRPr lang="fr-FR" sz="1000" dirty="0">
              <a:ea typeface="Calibri" panose="020F0502020204030204" pitchFamily="34" charset="0"/>
              <a:cs typeface="Times New Roman" panose="02020603050405020304" pitchFamily="18" charset="0"/>
            </a:endParaRPr>
          </a:p>
          <a:p>
            <a:pPr>
              <a:spcAft>
                <a:spcPts val="0"/>
              </a:spcAft>
            </a:pPr>
            <a:r>
              <a:rPr lang="en-US" sz="1000" dirty="0">
                <a:ea typeface="Calibri" panose="020F0502020204030204" pitchFamily="34" charset="0"/>
                <a:cs typeface="Times New Roman" panose="02020603050405020304" pitchFamily="18" charset="0"/>
              </a:rPr>
              <a:t>4.	</a:t>
            </a: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GNSS POSITION, TIME OF UPDATE AND ALTITUDE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MCC REFERENCE POSITION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DOA POSITION AND ALTITUDE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POSITION &amp; PROBABILITY </a:t>
            </a:r>
            <a:endParaRPr lang="fr-FR" sz="1000" dirty="0">
              <a:ea typeface="Calibri" panose="020F0502020204030204" pitchFamily="34" charset="0"/>
              <a:cs typeface="Times New Roman" panose="02020603050405020304" pitchFamily="18" charset="0"/>
            </a:endParaRP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POSITION &amp; PROBABILITY </a:t>
            </a:r>
            <a:endParaRPr lang="fr-FR" sz="1000" dirty="0">
              <a:ea typeface="Calibri" panose="020F0502020204030204" pitchFamily="34" charset="0"/>
              <a:cs typeface="Times New Roman" panose="02020603050405020304" pitchFamily="18" charset="0"/>
            </a:endParaRPr>
          </a:p>
          <a:p>
            <a:pPr indent="449580">
              <a:spcAft>
                <a:spcPts val="0"/>
              </a:spcAft>
            </a:pPr>
            <a:r>
              <a:rPr lang="en-US" sz="1000" dirty="0">
                <a:ea typeface="Calibri" panose="020F0502020204030204" pitchFamily="34" charset="0"/>
                <a:cs typeface="Times New Roman" panose="02020603050405020304" pitchFamily="18" charset="0"/>
              </a:rPr>
              <a:t> </a:t>
            </a:r>
            <a:endParaRPr lang="fr-FR" sz="1000" dirty="0">
              <a:ea typeface="Calibri" panose="020F0502020204030204" pitchFamily="34" charset="0"/>
              <a:cs typeface="Times New Roman" panose="02020603050405020304" pitchFamily="18" charset="0"/>
            </a:endParaRPr>
          </a:p>
          <a:p>
            <a:pPr>
              <a:spcAft>
                <a:spcPts val="0"/>
              </a:spcAft>
            </a:pPr>
            <a:r>
              <a:rPr lang="en-US" sz="1000" dirty="0">
                <a:ea typeface="Calibri" panose="020F0502020204030204" pitchFamily="34" charset="0"/>
                <a:cs typeface="Times New Roman" panose="02020603050405020304" pitchFamily="18" charset="0"/>
              </a:rPr>
              <a:t>5.	</a:t>
            </a:r>
          </a:p>
          <a:p>
            <a:pPr marL="171450" indent="-171450">
              <a:spcAft>
                <a:spcPts val="0"/>
              </a:spcAft>
              <a:buFont typeface="Arial" panose="020B0604020202020204" pitchFamily="34" charset="0"/>
              <a:buChar char="•"/>
            </a:pPr>
            <a:r>
              <a:rPr lang="en-US" sz="1000" dirty="0">
                <a:ea typeface="Calibri" panose="020F0502020204030204" pitchFamily="34" charset="0"/>
                <a:cs typeface="Times New Roman" panose="02020603050405020304" pitchFamily="18" charset="0"/>
              </a:rPr>
              <a:t>OTHER ENCODED INFORMATION </a:t>
            </a:r>
            <a:endParaRPr lang="fr-FR" sz="1000" dirty="0">
              <a:ea typeface="Calibri" panose="020F0502020204030204" pitchFamily="34" charset="0"/>
              <a:cs typeface="Times New Roman" panose="02020603050405020304" pitchFamily="18" charset="0"/>
            </a:endParaRPr>
          </a:p>
          <a:p>
            <a:pPr>
              <a:spcAft>
                <a:spcPts val="0"/>
              </a:spcAft>
            </a:pPr>
            <a:r>
              <a:rPr lang="en-US" sz="1000" dirty="0">
                <a:ea typeface="Calibri" panose="020F0502020204030204" pitchFamily="34" charset="0"/>
                <a:cs typeface="Times New Roman" panose="02020603050405020304" pitchFamily="18" charset="0"/>
              </a:rPr>
              <a:t> </a:t>
            </a:r>
            <a:endParaRPr lang="fr-FR" sz="1000" dirty="0">
              <a:effectLst/>
              <a:ea typeface="Calibri" panose="020F0502020204030204" pitchFamily="34" charset="0"/>
              <a:cs typeface="Times New Roman" panose="02020603050405020304" pitchFamily="18" charset="0"/>
            </a:endParaRPr>
          </a:p>
        </p:txBody>
      </p:sp>
      <p:sp>
        <p:nvSpPr>
          <p:cNvPr id="13" name="Flèche droite 12"/>
          <p:cNvSpPr/>
          <p:nvPr/>
        </p:nvSpPr>
        <p:spPr>
          <a:xfrm>
            <a:off x="5486400" y="1896208"/>
            <a:ext cx="1371600" cy="2410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droite 13"/>
          <p:cNvSpPr/>
          <p:nvPr/>
        </p:nvSpPr>
        <p:spPr>
          <a:xfrm>
            <a:off x="5486400" y="3319467"/>
            <a:ext cx="1371600" cy="2410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droite 14"/>
          <p:cNvSpPr/>
          <p:nvPr/>
        </p:nvSpPr>
        <p:spPr>
          <a:xfrm>
            <a:off x="5486400" y="4069452"/>
            <a:ext cx="1371600" cy="2410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556953" y="1134726"/>
            <a:ext cx="2027611" cy="1194091"/>
          </a:xfrm>
          <a:prstGeom prst="wedgeRectCallout">
            <a:avLst>
              <a:gd name="adj1" fmla="val 77757"/>
              <a:gd name="adj2" fmla="val 443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 NIL »: Case of a </a:t>
            </a:r>
            <a:r>
              <a:rPr lang="fr-FR" dirty="0" err="1"/>
              <a:t>badly</a:t>
            </a:r>
            <a:r>
              <a:rPr lang="fr-FR" dirty="0"/>
              <a:t> </a:t>
            </a:r>
            <a:r>
              <a:rPr lang="fr-FR" dirty="0" err="1"/>
              <a:t>coded</a:t>
            </a:r>
            <a:r>
              <a:rPr lang="fr-FR" dirty="0"/>
              <a:t> or </a:t>
            </a:r>
            <a:r>
              <a:rPr lang="fr-FR" dirty="0" err="1"/>
              <a:t>badly</a:t>
            </a:r>
            <a:r>
              <a:rPr lang="fr-FR" dirty="0"/>
              <a:t> </a:t>
            </a:r>
            <a:r>
              <a:rPr lang="fr-FR" dirty="0" err="1"/>
              <a:t>decoded</a:t>
            </a:r>
            <a:r>
              <a:rPr lang="fr-FR" dirty="0"/>
              <a:t> </a:t>
            </a:r>
            <a:r>
              <a:rPr lang="fr-FR" dirty="0" err="1"/>
              <a:t>beacon</a:t>
            </a:r>
            <a:endParaRPr lang="fr-FR" dirty="0"/>
          </a:p>
        </p:txBody>
      </p:sp>
      <p:sp>
        <p:nvSpPr>
          <p:cNvPr id="16" name="Rectangle 15"/>
          <p:cNvSpPr/>
          <p:nvPr/>
        </p:nvSpPr>
        <p:spPr>
          <a:xfrm>
            <a:off x="157942" y="2885660"/>
            <a:ext cx="2500053" cy="1349753"/>
          </a:xfrm>
          <a:prstGeom prst="wedgeRectCallout">
            <a:avLst>
              <a:gd name="adj1" fmla="val 70026"/>
              <a:gd name="adj2" fmla="val 9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 NIL »: Case of a </a:t>
            </a:r>
            <a:r>
              <a:rPr lang="fr-FR" dirty="0" err="1"/>
              <a:t>beacon</a:t>
            </a:r>
            <a:r>
              <a:rPr lang="fr-FR" dirty="0"/>
              <a:t> </a:t>
            </a:r>
            <a:r>
              <a:rPr lang="fr-FR" dirty="0" err="1"/>
              <a:t>badly</a:t>
            </a:r>
            <a:r>
              <a:rPr lang="fr-FR" dirty="0"/>
              <a:t> or not </a:t>
            </a:r>
            <a:r>
              <a:rPr lang="fr-FR" dirty="0" err="1"/>
              <a:t>localized</a:t>
            </a:r>
            <a:r>
              <a:rPr lang="fr-FR" dirty="0"/>
              <a:t> </a:t>
            </a:r>
            <a:r>
              <a:rPr lang="fr-FR" sz="1600" dirty="0"/>
              <a:t>(</a:t>
            </a:r>
            <a:r>
              <a:rPr lang="fr-FR" sz="1600" dirty="0" err="1"/>
              <a:t>I.E.masking</a:t>
            </a:r>
            <a:r>
              <a:rPr lang="fr-FR" sz="1600" dirty="0"/>
              <a:t>, satellites configuration… </a:t>
            </a:r>
            <a:r>
              <a:rPr lang="fr-FR" sz="1600" dirty="0" err="1"/>
              <a:t>etc</a:t>
            </a:r>
            <a:r>
              <a:rPr lang="fr-FR" sz="1600" dirty="0"/>
              <a:t>)</a:t>
            </a:r>
          </a:p>
        </p:txBody>
      </p:sp>
      <p:sp>
        <p:nvSpPr>
          <p:cNvPr id="17" name="Espace réservé du pied de page 19">
            <a:extLst>
              <a:ext uri="{FF2B5EF4-FFF2-40B4-BE49-F238E27FC236}">
                <a16:creationId xmlns:a16="http://schemas.microsoft.com/office/drawing/2014/main" id="{3F3AA8F3-FF16-743F-04F2-79A8EFC332AA}"/>
              </a:ext>
            </a:extLst>
          </p:cNvPr>
          <p:cNvSpPr>
            <a:spLocks noGrp="1"/>
          </p:cNvSpPr>
          <p:nvPr>
            <p:ph type="ftr" sz="quarter" idx="11"/>
          </p:nvPr>
        </p:nvSpPr>
        <p:spPr>
          <a:xfrm>
            <a:off x="4038600" y="6356350"/>
            <a:ext cx="4114800" cy="365125"/>
          </a:xfrm>
        </p:spPr>
        <p:txBody>
          <a:bodyPr/>
          <a:lstStyle/>
          <a:p>
            <a:r>
              <a:rPr lang="fr-FR" dirty="0"/>
              <a:t>New SIT 185 Messages</a:t>
            </a:r>
          </a:p>
        </p:txBody>
      </p:sp>
    </p:spTree>
    <p:extLst>
      <p:ext uri="{BB962C8B-B14F-4D97-AF65-F5344CB8AC3E}">
        <p14:creationId xmlns:p14="http://schemas.microsoft.com/office/powerpoint/2010/main" val="162415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8" end="1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20" end="20"/>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21" end="21"/>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22" end="22"/>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
                                            <p:txEl>
                                              <p:pRg st="23" end="2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
                                            <p:txEl>
                                              <p:pRg st="24" end="24"/>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
                                            <p:txEl>
                                              <p:pRg st="25" end="25"/>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
                                            <p:txEl>
                                              <p:pRg st="26" end="26"/>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xEl>
                                              <p:pRg st="27" end="27"/>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29" end="29"/>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
                                            <p:txEl>
                                              <p:pRg st="30" end="3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P spid="14" grpId="0" animBg="1"/>
      <p:bldP spid="15" grpId="0" animBg="1"/>
      <p:bldP spid="9"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2A051E-07CF-5AC2-C4FF-D47C496C3822}"/>
              </a:ext>
            </a:extLst>
          </p:cNvPr>
          <p:cNvSpPr>
            <a:spLocks noGrp="1"/>
          </p:cNvSpPr>
          <p:nvPr>
            <p:ph type="title"/>
          </p:nvPr>
        </p:nvSpPr>
        <p:spPr/>
        <p:txBody>
          <a:bodyPr/>
          <a:lstStyle/>
          <a:p>
            <a:r>
              <a:rPr lang="fr-FR" dirty="0" err="1"/>
              <a:t>Optional</a:t>
            </a:r>
            <a:r>
              <a:rPr lang="fr-FR" dirty="0"/>
              <a:t> Information</a:t>
            </a:r>
          </a:p>
        </p:txBody>
      </p:sp>
      <p:sp>
        <p:nvSpPr>
          <p:cNvPr id="3" name="Espace réservé du contenu 2">
            <a:extLst>
              <a:ext uri="{FF2B5EF4-FFF2-40B4-BE49-F238E27FC236}">
                <a16:creationId xmlns:a16="http://schemas.microsoft.com/office/drawing/2014/main" id="{DB09BC3A-AA9B-9FF2-BCC0-0177A00E25E9}"/>
              </a:ext>
            </a:extLst>
          </p:cNvPr>
          <p:cNvSpPr>
            <a:spLocks noGrp="1"/>
          </p:cNvSpPr>
          <p:nvPr>
            <p:ph idx="1"/>
          </p:nvPr>
        </p:nvSpPr>
        <p:spPr>
          <a:xfrm>
            <a:off x="166256" y="1825625"/>
            <a:ext cx="5694218" cy="4351338"/>
          </a:xfrm>
        </p:spPr>
        <p:txBody>
          <a:bodyPr>
            <a:normAutofit/>
          </a:bodyPr>
          <a:lstStyle/>
          <a:p>
            <a:pPr marL="0" indent="0">
              <a:buNone/>
            </a:pPr>
            <a:r>
              <a:rPr lang="en-CA" u="sng" dirty="0"/>
              <a:t>On line 5 “OTHER INFORMATION”</a:t>
            </a:r>
          </a:p>
          <a:p>
            <a:r>
              <a:rPr lang="en-CA" dirty="0"/>
              <a:t>LUT ID,</a:t>
            </a:r>
          </a:p>
          <a:p>
            <a:r>
              <a:rPr lang="en-CA" dirty="0"/>
              <a:t>Number of MEOSAR satellites,</a:t>
            </a:r>
          </a:p>
          <a:p>
            <a:r>
              <a:rPr lang="en-CA" dirty="0"/>
              <a:t>Number of packets used to generate the alert.</a:t>
            </a:r>
          </a:p>
          <a:p>
            <a:endParaRPr lang="en-CA" dirty="0"/>
          </a:p>
          <a:p>
            <a:pPr marL="0" indent="0">
              <a:buNone/>
            </a:pPr>
            <a:endParaRPr lang="en-CA" i="1" dirty="0">
              <a:solidFill>
                <a:srgbClr val="FF0000"/>
              </a:solidFill>
            </a:endParaRPr>
          </a:p>
          <a:p>
            <a:pPr marL="0" indent="0">
              <a:buNone/>
            </a:pPr>
            <a:endParaRPr lang="en-CA" i="1" dirty="0">
              <a:solidFill>
                <a:srgbClr val="FF0000"/>
              </a:solidFill>
            </a:endParaRPr>
          </a:p>
          <a:p>
            <a:pPr marL="0" indent="0">
              <a:buNone/>
            </a:pPr>
            <a:endParaRPr lang="en-CA" i="1" dirty="0">
              <a:solidFill>
                <a:srgbClr val="FF0000"/>
              </a:solidFill>
            </a:endParaRPr>
          </a:p>
        </p:txBody>
      </p:sp>
      <p:sp>
        <p:nvSpPr>
          <p:cNvPr id="4" name="Espace réservé de la date 3">
            <a:extLst>
              <a:ext uri="{FF2B5EF4-FFF2-40B4-BE49-F238E27FC236}">
                <a16:creationId xmlns:a16="http://schemas.microsoft.com/office/drawing/2014/main" id="{B4F7EBF1-35CF-871B-7EF0-5831CE94268A}"/>
              </a:ext>
            </a:extLst>
          </p:cNvPr>
          <p:cNvSpPr>
            <a:spLocks noGrp="1"/>
          </p:cNvSpPr>
          <p:nvPr>
            <p:ph type="dt" sz="half" idx="10"/>
          </p:nvPr>
        </p:nvSpPr>
        <p:spPr/>
        <p:txBody>
          <a:bodyPr/>
          <a:lstStyle/>
          <a:p>
            <a:r>
              <a:rPr lang="fr-FR"/>
              <a:t>02/05/2022</a:t>
            </a:r>
          </a:p>
        </p:txBody>
      </p:sp>
      <p:sp>
        <p:nvSpPr>
          <p:cNvPr id="6" name="Espace réservé du numéro de diapositive 5">
            <a:extLst>
              <a:ext uri="{FF2B5EF4-FFF2-40B4-BE49-F238E27FC236}">
                <a16:creationId xmlns:a16="http://schemas.microsoft.com/office/drawing/2014/main" id="{6698F5CC-B6AA-BF91-8EB3-2972B996E7DC}"/>
              </a:ext>
            </a:extLst>
          </p:cNvPr>
          <p:cNvSpPr>
            <a:spLocks noGrp="1"/>
          </p:cNvSpPr>
          <p:nvPr>
            <p:ph type="sldNum" sz="quarter" idx="12"/>
          </p:nvPr>
        </p:nvSpPr>
        <p:spPr/>
        <p:txBody>
          <a:bodyPr/>
          <a:lstStyle/>
          <a:p>
            <a:fld id="{B7727A56-0894-45C3-8216-0B81D01E6BD0}" type="slidenum">
              <a:rPr lang="fr-FR" smtClean="0"/>
              <a:t>7</a:t>
            </a:fld>
            <a:endParaRPr lang="fr-FR"/>
          </a:p>
        </p:txBody>
      </p:sp>
      <p:sp>
        <p:nvSpPr>
          <p:cNvPr id="7" name="Espace réservé du contenu 5">
            <a:extLst>
              <a:ext uri="{FF2B5EF4-FFF2-40B4-BE49-F238E27FC236}">
                <a16:creationId xmlns:a16="http://schemas.microsoft.com/office/drawing/2014/main" id="{26AE46EA-0558-453E-71A7-BC9638FD19B2}"/>
              </a:ext>
            </a:extLst>
          </p:cNvPr>
          <p:cNvSpPr txBox="1">
            <a:spLocks/>
          </p:cNvSpPr>
          <p:nvPr/>
        </p:nvSpPr>
        <p:spPr>
          <a:xfrm>
            <a:off x="7008812" y="113967"/>
            <a:ext cx="5183188" cy="524700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1. DISTRESS COSPAS-SARSAT POSITION UPDATE ALERT</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2. MSG NO 28478 FMCC REF NO 281003</a:t>
            </a:r>
          </a:p>
          <a:p>
            <a:pPr marL="0" indent="0">
              <a:spcBef>
                <a:spcPts val="0"/>
              </a:spcBef>
              <a:buFont typeface="Arial" panose="020B0604020202020204" pitchFamily="34" charset="0"/>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3. BEACON MESSAGE INFORMATION</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TYPE STANDART LOCATION - PLB</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SERIAL NO 4108</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HEX ID 1C6EA7A018FFBFF</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COUNTRY OF BEACON REGISTRATION 227/FRA</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HOMING SIGNAL 121.5 MHZ</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GNSS POSITION PROVIDED BY INTERNAL</a:t>
            </a:r>
          </a:p>
          <a:p>
            <a:pPr marL="0" indent="0">
              <a:spcBef>
                <a:spcPts val="0"/>
              </a:spcBef>
              <a:buFont typeface="Arial" panose="020B0604020202020204" pitchFamily="34" charset="0"/>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4. ALERT POSITION INFORMATION</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DETECTED AT 01 MAY 22 001751 UTC BY MEOSAR</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GNSS - 47 04.60N 002 55.06W</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ALTITUDE 00160 METRES</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UPDATE TIME WITHIN 4 HOURS OF DETECTION TIME</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MCC REFERENCE - 47 02.4N 002 53.7W</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DOA - 47 02.4N 002 53.7W EXPECTED ERROR 2 NMS</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ALERT LAST DETECTED AT 01 MAY 22 001751 UTC</a:t>
            </a:r>
          </a:p>
          <a:p>
            <a:pPr marL="0" indent="0">
              <a:spcBef>
                <a:spcPts val="0"/>
              </a:spcBef>
              <a:buFont typeface="Arial" panose="020B0604020202020204" pitchFamily="34" charset="0"/>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5. OTHER INFORMATION</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REGISTRATION INFORMATION AT FMCC</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REGISTRATION INFO PROVIDED IN A SEPARATE MESSAGE</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TAC 335</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BEACON MODEL - PLB-400 / PLB-425</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ENCODED POSITION UNCERTAINTY :</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PLUS-MINUS 2 SECONDS OF LATITUDE AND LONGITUDE</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 DETECTION FREQUENCY 406.0314 MHZ</a:t>
            </a:r>
          </a:p>
          <a:p>
            <a:pPr marL="0" indent="0">
              <a:spcBef>
                <a:spcPts val="0"/>
              </a:spcBef>
              <a:buFont typeface="Arial" panose="020B0604020202020204" pitchFamily="34" charset="0"/>
              <a:buNone/>
            </a:pPr>
            <a:endParaRPr lang="fr-FR" sz="1000" dirty="0">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6. REMARKS NIL</a:t>
            </a:r>
          </a:p>
          <a:p>
            <a:pPr marL="0" indent="0">
              <a:spcBef>
                <a:spcPts val="0"/>
              </a:spcBef>
              <a:buFont typeface="Arial" panose="020B0604020202020204" pitchFamily="34" charset="0"/>
              <a:buNone/>
            </a:pPr>
            <a:r>
              <a:rPr lang="fr-FR" sz="1000" dirty="0">
                <a:latin typeface="Calibri" panose="020F0502020204030204" pitchFamily="34" charset="0"/>
                <a:ea typeface="Calibri" panose="020F0502020204030204" pitchFamily="34" charset="0"/>
                <a:cs typeface="Times New Roman" panose="02020603050405020304" pitchFamily="18" charset="0"/>
              </a:rPr>
              <a:t>END OF MESSAGE</a:t>
            </a:r>
          </a:p>
          <a:p>
            <a:pPr marL="0" indent="0">
              <a:buFont typeface="Arial" panose="020B0604020202020204" pitchFamily="34" charset="0"/>
              <a:buNone/>
            </a:pPr>
            <a:endParaRPr lang="fr-FR" sz="1000" dirty="0"/>
          </a:p>
        </p:txBody>
      </p:sp>
      <p:sp>
        <p:nvSpPr>
          <p:cNvPr id="8" name="Flèche droite 7"/>
          <p:cNvSpPr/>
          <p:nvPr/>
        </p:nvSpPr>
        <p:spPr>
          <a:xfrm>
            <a:off x="5860473" y="3284760"/>
            <a:ext cx="1148339" cy="24107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0" name="Espace réservé du pied de page 19">
            <a:extLst>
              <a:ext uri="{FF2B5EF4-FFF2-40B4-BE49-F238E27FC236}">
                <a16:creationId xmlns:a16="http://schemas.microsoft.com/office/drawing/2014/main" id="{3F3AA8F3-FF16-743F-04F2-79A8EFC332AA}"/>
              </a:ext>
            </a:extLst>
          </p:cNvPr>
          <p:cNvSpPr>
            <a:spLocks noGrp="1"/>
          </p:cNvSpPr>
          <p:nvPr>
            <p:ph type="ftr" sz="quarter" idx="11"/>
          </p:nvPr>
        </p:nvSpPr>
        <p:spPr>
          <a:xfrm>
            <a:off x="4038600" y="6356350"/>
            <a:ext cx="4114800" cy="365125"/>
          </a:xfrm>
        </p:spPr>
        <p:txBody>
          <a:bodyPr/>
          <a:lstStyle/>
          <a:p>
            <a:r>
              <a:rPr lang="fr-FR" dirty="0"/>
              <a:t>New SIT 185 Messages</a:t>
            </a:r>
          </a:p>
        </p:txBody>
      </p:sp>
    </p:spTree>
    <p:extLst>
      <p:ext uri="{BB962C8B-B14F-4D97-AF65-F5344CB8AC3E}">
        <p14:creationId xmlns:p14="http://schemas.microsoft.com/office/powerpoint/2010/main" val="1838771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Espace réservé du contenu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192088" y="1246029"/>
            <a:ext cx="5544589" cy="4158442"/>
          </a:xfrm>
        </p:spPr>
      </p:pic>
      <p:sp>
        <p:nvSpPr>
          <p:cNvPr id="4" name="Espace réservé de la date 3">
            <a:extLst>
              <a:ext uri="{FF2B5EF4-FFF2-40B4-BE49-F238E27FC236}">
                <a16:creationId xmlns:a16="http://schemas.microsoft.com/office/drawing/2014/main" id="{99CC42EF-0ECE-EBDA-1A77-0F3829437672}"/>
              </a:ext>
            </a:extLst>
          </p:cNvPr>
          <p:cNvSpPr>
            <a:spLocks noGrp="1"/>
          </p:cNvSpPr>
          <p:nvPr>
            <p:ph type="dt" sz="half" idx="10"/>
          </p:nvPr>
        </p:nvSpPr>
        <p:spPr/>
        <p:txBody>
          <a:bodyPr/>
          <a:lstStyle/>
          <a:p>
            <a:r>
              <a:rPr lang="fr-FR"/>
              <a:t>02/05/2022</a:t>
            </a:r>
          </a:p>
        </p:txBody>
      </p:sp>
      <p:sp>
        <p:nvSpPr>
          <p:cNvPr id="5" name="Espace réservé du pied de page 4">
            <a:extLst>
              <a:ext uri="{FF2B5EF4-FFF2-40B4-BE49-F238E27FC236}">
                <a16:creationId xmlns:a16="http://schemas.microsoft.com/office/drawing/2014/main" id="{44C826FB-FFAD-F4B2-37B9-8FEA3E2FA7B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176136-8C4C-C187-DB79-C5F6C3F92089}"/>
              </a:ext>
            </a:extLst>
          </p:cNvPr>
          <p:cNvSpPr>
            <a:spLocks noGrp="1"/>
          </p:cNvSpPr>
          <p:nvPr>
            <p:ph type="sldNum" sz="quarter" idx="12"/>
          </p:nvPr>
        </p:nvSpPr>
        <p:spPr/>
        <p:txBody>
          <a:bodyPr/>
          <a:lstStyle/>
          <a:p>
            <a:fld id="{B7727A56-0894-45C3-8216-0B81D01E6BD0}" type="slidenum">
              <a:rPr lang="fr-FR" smtClean="0"/>
              <a:t>8</a:t>
            </a:fld>
            <a:endParaRPr lang="fr-FR"/>
          </a:p>
        </p:txBody>
      </p:sp>
    </p:spTree>
    <p:extLst>
      <p:ext uri="{BB962C8B-B14F-4D97-AF65-F5344CB8AC3E}">
        <p14:creationId xmlns:p14="http://schemas.microsoft.com/office/powerpoint/2010/main" val="27136272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9050">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TM03090430[[fn=À bandes]]</Template>
  <TotalTime>378</TotalTime>
  <Words>1845</Words>
  <Application>Microsoft Office PowerPoint</Application>
  <PresentationFormat>Widescreen</PresentationFormat>
  <Paragraphs>178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Thème Office</vt:lpstr>
      <vt:lpstr>New SIT 185 Message Format </vt:lpstr>
      <vt:lpstr>1. DISTRESS COSPAS-SARSAT POSITION CONFIRMED UPDATE ALERT 2. MSG NO 28478 FMCC REF NO 281003 3. DETECTED AT 01 MAY 22 001751 UTC BY MEOSAR 4. DETECTION FREQUENCY 406.0314 MHZ 5. COUNTRY OF BEACON REGISTRATION 227/FRANCE 6. USER CLASS FGB -  STANDARD LOCATION - PLB  SERIAL NO: 4108  IDENTIFICATION 335/4108 7. EMERGENCY CODE NIL 8. POSITIONS  CONFIRMED - 47 02.4N 002 53.7W  DOPPLER A - NIL  DOPPLER B - NIL  DOA – 47 02.4N 002 53.7W EXPECTED ACCURACY 2NMS  ENCODED - 47 04.60N 002 55.06W GNSS ALTITUDE 00160 METRES  UPDATE TIME WITHIN 4 HOURS OF DETECTION TIME 9. ENCODED POSITION PROVIDED BY INTERNAL 10. NEXT PASS / EXPECTED DATA TIMES  CONFIRMED - NIL  DOPPLER A - UNKNOWN  DOPPLER B - UNKNOWN  DOA - UNKNOWN  ENCODED - NIL 11. HEX ID 1C6EA7A018FFBFF HOMING SIGNAL 121.5 MHZ 12. ACTIVATION TYPE NIL 13. BEACON NUMBER ON AIRCRAFT OR VESSEL NO. NIL 14. OTHER ENCODED INFORMATION  ACR ELECTRONICS INC. TAC 335  BEACON MODEL - PLB-400 / PLB-425  ENCODED POSITION UNCERTAINTY :  PLUS-MINUS 2 SECONDS OF LATITUDE AND LONGITUDE 15. OPERATIONAL INFORMATION  REGISTRATION INFORMATION AT FMCC  BEACON REGISTRATION INFO PROVIDED IN A SEPARATE MESSAGE  MEOSAR ALERT LAST DETECTED AT 01 MAY 22 001751 UTC 16. REMARKS  NIL END OF MESSAGE </vt:lpstr>
      <vt:lpstr>1. DISTRESS COSPAS-SARSAT POSITION UPDATE ALERT 2. MSG NO 28478 FMCC REF NO 281003  3. BEACON MESSAGE INFORMATION  BEACON TYPE STANDART LOCATION - PLB  SERIAL NO 4108  HEX ID 1C6EA7A018FFBFF  COUNTRY OF BEACON REGISTRATION 227/FRA  HOMING SIGNAL 121.5 MHZ  GNSS POSITION PROVIDED BY INTERNAL  4. ALERT POSITION INFORMATION  DETECTED AT 01 MAY 22 001751 UTC BY MEOSAR  ALERT LAST DETECTED AT 01 MAY 22 001751 UTC  GNSS - 47 04.60N 002 55.06W  MCC REFERENCE - 47 02.4N 002 53.7W  DOA - 47 02.4N 002 53.7W ESTIMATED ERROR 2 NMS  5. OTHER INFORMATION REGISTRATION INFORMATION AT FMCC  BEACON REGISTRATION INFO PROVIDED IN A SEPARATE MESSAGE TAC 335  BEACON MODEL - PLB-400 / PLB-425  DETECTION FREQUENCY 406.0314 MHZ  LUT ID 2272 TOULOUSE, France  6. REMARKS NIL END OF MESSAGE </vt:lpstr>
      <vt:lpstr>PowerPoint Presentation</vt:lpstr>
      <vt:lpstr>Suppressed / Omitted Fields</vt:lpstr>
      <vt:lpstr>Fields which may be omitted</vt:lpstr>
      <vt:lpstr>Optional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SIT 185 Message Format </dc:title>
  <dc:creator>florian boularan</dc:creator>
  <cp:lastModifiedBy>Miriam Paknys</cp:lastModifiedBy>
  <cp:revision>31</cp:revision>
  <dcterms:created xsi:type="dcterms:W3CDTF">2022-05-02T14:35:21Z</dcterms:created>
  <dcterms:modified xsi:type="dcterms:W3CDTF">2022-05-10T14:32:02Z</dcterms:modified>
</cp:coreProperties>
</file>